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6"/>
  </p:notesMasterIdLst>
  <p:sldIdLst>
    <p:sldId id="256" r:id="rId2"/>
    <p:sldId id="257" r:id="rId3"/>
    <p:sldId id="266" r:id="rId4"/>
    <p:sldId id="277" r:id="rId5"/>
    <p:sldId id="258" r:id="rId6"/>
    <p:sldId id="259" r:id="rId7"/>
    <p:sldId id="260" r:id="rId8"/>
    <p:sldId id="261" r:id="rId9"/>
    <p:sldId id="262" r:id="rId10"/>
    <p:sldId id="263" r:id="rId11"/>
    <p:sldId id="267" r:id="rId12"/>
    <p:sldId id="274" r:id="rId13"/>
    <p:sldId id="279" r:id="rId14"/>
    <p:sldId id="265" r:id="rId15"/>
    <p:sldId id="264" r:id="rId16"/>
    <p:sldId id="269" r:id="rId17"/>
    <p:sldId id="272" r:id="rId18"/>
    <p:sldId id="270" r:id="rId19"/>
    <p:sldId id="271" r:id="rId20"/>
    <p:sldId id="281" r:id="rId21"/>
    <p:sldId id="273" r:id="rId22"/>
    <p:sldId id="280" r:id="rId23"/>
    <p:sldId id="276"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p:scale>
          <a:sx n="100" d="100"/>
          <a:sy n="100" d="100"/>
        </p:scale>
        <p:origin x="936" y="-4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9045B-95EA-4CAB-B79C-9338A13688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756C1F-56C9-45E9-950B-3678F051A95A}">
      <dgm:prSet/>
      <dgm:spPr/>
      <dgm:t>
        <a:bodyPr/>
        <a:lstStyle/>
        <a:p>
          <a:r>
            <a:rPr lang="en-US"/>
            <a:t>Forward Model: Method of Fundamental Solutions (MFS)</a:t>
          </a:r>
        </a:p>
      </dgm:t>
    </dgm:pt>
    <dgm:pt modelId="{CE8DD45C-6B6F-408D-801C-25F7D5D91D1F}" type="parTrans" cxnId="{A3FCFB8B-DD27-48DD-8DB0-48D598FEDA9E}">
      <dgm:prSet/>
      <dgm:spPr/>
      <dgm:t>
        <a:bodyPr/>
        <a:lstStyle/>
        <a:p>
          <a:endParaRPr lang="en-US"/>
        </a:p>
      </dgm:t>
    </dgm:pt>
    <dgm:pt modelId="{F47CD1F1-9581-4956-A223-72DB9D6D7D8F}" type="sibTrans" cxnId="{A3FCFB8B-DD27-48DD-8DB0-48D598FEDA9E}">
      <dgm:prSet/>
      <dgm:spPr/>
      <dgm:t>
        <a:bodyPr/>
        <a:lstStyle/>
        <a:p>
          <a:endParaRPr lang="en-US"/>
        </a:p>
      </dgm:t>
    </dgm:pt>
    <dgm:pt modelId="{483115C9-8C44-44A5-8795-7D11D766BF08}">
      <dgm:prSet/>
      <dgm:spPr/>
      <dgm:t>
        <a:bodyPr/>
        <a:lstStyle/>
        <a:p>
          <a:r>
            <a:rPr lang="en-US"/>
            <a:t>Inverse Solution: Tikhonov Regularization</a:t>
          </a:r>
        </a:p>
      </dgm:t>
    </dgm:pt>
    <dgm:pt modelId="{BC090C6C-3D2D-4C98-A19D-0C6138FAC1EF}" type="parTrans" cxnId="{5DCA91A0-0B57-4BBB-8B33-8B087D9D118B}">
      <dgm:prSet/>
      <dgm:spPr/>
      <dgm:t>
        <a:bodyPr/>
        <a:lstStyle/>
        <a:p>
          <a:endParaRPr lang="en-US"/>
        </a:p>
      </dgm:t>
    </dgm:pt>
    <dgm:pt modelId="{7566132A-0F47-411E-A305-892A59AC9846}" type="sibTrans" cxnId="{5DCA91A0-0B57-4BBB-8B33-8B087D9D118B}">
      <dgm:prSet/>
      <dgm:spPr/>
      <dgm:t>
        <a:bodyPr/>
        <a:lstStyle/>
        <a:p>
          <a:endParaRPr lang="en-US"/>
        </a:p>
      </dgm:t>
    </dgm:pt>
    <dgm:pt modelId="{57A82D28-7F11-4BD9-BCAD-8B93EFC460EE}" type="pres">
      <dgm:prSet presAssocID="{8959045B-95EA-4CAB-B79C-9338A13688F1}" presName="linear" presStyleCnt="0">
        <dgm:presLayoutVars>
          <dgm:animLvl val="lvl"/>
          <dgm:resizeHandles val="exact"/>
        </dgm:presLayoutVars>
      </dgm:prSet>
      <dgm:spPr/>
    </dgm:pt>
    <dgm:pt modelId="{6E771070-155D-427B-A26A-5F1CB266F96B}" type="pres">
      <dgm:prSet presAssocID="{2D756C1F-56C9-45E9-950B-3678F051A95A}" presName="parentText" presStyleLbl="node1" presStyleIdx="0" presStyleCnt="2">
        <dgm:presLayoutVars>
          <dgm:chMax val="0"/>
          <dgm:bulletEnabled val="1"/>
        </dgm:presLayoutVars>
      </dgm:prSet>
      <dgm:spPr/>
    </dgm:pt>
    <dgm:pt modelId="{A4F80109-A830-4BFF-BA68-46191E32354E}" type="pres">
      <dgm:prSet presAssocID="{F47CD1F1-9581-4956-A223-72DB9D6D7D8F}" presName="spacer" presStyleCnt="0"/>
      <dgm:spPr/>
    </dgm:pt>
    <dgm:pt modelId="{25087FD2-7CC9-411B-831B-65DB812E6F68}" type="pres">
      <dgm:prSet presAssocID="{483115C9-8C44-44A5-8795-7D11D766BF08}" presName="parentText" presStyleLbl="node1" presStyleIdx="1" presStyleCnt="2">
        <dgm:presLayoutVars>
          <dgm:chMax val="0"/>
          <dgm:bulletEnabled val="1"/>
        </dgm:presLayoutVars>
      </dgm:prSet>
      <dgm:spPr/>
    </dgm:pt>
  </dgm:ptLst>
  <dgm:cxnLst>
    <dgm:cxn modelId="{CFF1466D-1567-49DB-B852-E19AE99F0BC1}" type="presOf" srcId="{8959045B-95EA-4CAB-B79C-9338A13688F1}" destId="{57A82D28-7F11-4BD9-BCAD-8B93EFC460EE}" srcOrd="0" destOrd="0" presId="urn:microsoft.com/office/officeart/2005/8/layout/vList2"/>
    <dgm:cxn modelId="{A3FCFB8B-DD27-48DD-8DB0-48D598FEDA9E}" srcId="{8959045B-95EA-4CAB-B79C-9338A13688F1}" destId="{2D756C1F-56C9-45E9-950B-3678F051A95A}" srcOrd="0" destOrd="0" parTransId="{CE8DD45C-6B6F-408D-801C-25F7D5D91D1F}" sibTransId="{F47CD1F1-9581-4956-A223-72DB9D6D7D8F}"/>
    <dgm:cxn modelId="{5DCA91A0-0B57-4BBB-8B33-8B087D9D118B}" srcId="{8959045B-95EA-4CAB-B79C-9338A13688F1}" destId="{483115C9-8C44-44A5-8795-7D11D766BF08}" srcOrd="1" destOrd="0" parTransId="{BC090C6C-3D2D-4C98-A19D-0C6138FAC1EF}" sibTransId="{7566132A-0F47-411E-A305-892A59AC9846}"/>
    <dgm:cxn modelId="{83467AD5-8129-4A65-98F1-DA6F5BA84087}" type="presOf" srcId="{2D756C1F-56C9-45E9-950B-3678F051A95A}" destId="{6E771070-155D-427B-A26A-5F1CB266F96B}" srcOrd="0" destOrd="0" presId="urn:microsoft.com/office/officeart/2005/8/layout/vList2"/>
    <dgm:cxn modelId="{6045EFD5-7983-4CF4-9699-FBC9BC860A3F}" type="presOf" srcId="{483115C9-8C44-44A5-8795-7D11D766BF08}" destId="{25087FD2-7CC9-411B-831B-65DB812E6F68}" srcOrd="0" destOrd="0" presId="urn:microsoft.com/office/officeart/2005/8/layout/vList2"/>
    <dgm:cxn modelId="{4AF0D628-9795-4CA3-BD18-F8442E369459}" type="presParOf" srcId="{57A82D28-7F11-4BD9-BCAD-8B93EFC460EE}" destId="{6E771070-155D-427B-A26A-5F1CB266F96B}" srcOrd="0" destOrd="0" presId="urn:microsoft.com/office/officeart/2005/8/layout/vList2"/>
    <dgm:cxn modelId="{B5AC1C6E-B714-4468-B79B-1BFB2B6B4089}" type="presParOf" srcId="{57A82D28-7F11-4BD9-BCAD-8B93EFC460EE}" destId="{A4F80109-A830-4BFF-BA68-46191E32354E}" srcOrd="1" destOrd="0" presId="urn:microsoft.com/office/officeart/2005/8/layout/vList2"/>
    <dgm:cxn modelId="{56C91782-E5D6-4B30-A3A1-622B32675EA2}" type="presParOf" srcId="{57A82D28-7F11-4BD9-BCAD-8B93EFC460EE}" destId="{25087FD2-7CC9-411B-831B-65DB812E6F6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BD438-E606-4610-B579-D3458B6E88CB}"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7F69464F-62BF-4193-B688-5C886B7AB688}">
      <dgm:prSet/>
      <dgm:spPr/>
      <dgm:t>
        <a:bodyPr/>
        <a:lstStyle/>
        <a:p>
          <a:r>
            <a:rPr lang="en-US" dirty="0"/>
            <a:t>CRESO </a:t>
          </a:r>
        </a:p>
      </dgm:t>
    </dgm:pt>
    <dgm:pt modelId="{ABFEB0E7-35DC-43D9-9B22-63ABC99D235A}" type="parTrans" cxnId="{55982802-FB24-49E7-BA6F-DB5673185DE8}">
      <dgm:prSet/>
      <dgm:spPr/>
      <dgm:t>
        <a:bodyPr/>
        <a:lstStyle/>
        <a:p>
          <a:endParaRPr lang="en-US"/>
        </a:p>
      </dgm:t>
    </dgm:pt>
    <dgm:pt modelId="{97A440B9-0C9A-4DE8-8672-7096FAF8F406}" type="sibTrans" cxnId="{55982802-FB24-49E7-BA6F-DB5673185DE8}">
      <dgm:prSet/>
      <dgm:spPr/>
      <dgm:t>
        <a:bodyPr/>
        <a:lstStyle/>
        <a:p>
          <a:endParaRPr lang="en-US"/>
        </a:p>
      </dgm:t>
    </dgm:pt>
    <dgm:pt modelId="{CFC5B6CB-F8A5-451E-9AA6-F6CF63A8B3AC}">
      <dgm:prSet/>
      <dgm:spPr/>
      <dgm:t>
        <a:bodyPr/>
        <a:lstStyle/>
        <a:p>
          <a:r>
            <a:rPr lang="en-US" dirty="0"/>
            <a:t>L-Curve </a:t>
          </a:r>
        </a:p>
      </dgm:t>
    </dgm:pt>
    <dgm:pt modelId="{551230D8-8865-4FF7-BE9A-23F9AAB7E54E}" type="parTrans" cxnId="{930B2753-8028-4BB2-BDE4-46D44175EDB5}">
      <dgm:prSet/>
      <dgm:spPr/>
      <dgm:t>
        <a:bodyPr/>
        <a:lstStyle/>
        <a:p>
          <a:endParaRPr lang="en-US"/>
        </a:p>
      </dgm:t>
    </dgm:pt>
    <dgm:pt modelId="{E04AC985-C61B-46E8-AAC0-ED22D5DEAA10}" type="sibTrans" cxnId="{930B2753-8028-4BB2-BDE4-46D44175EDB5}">
      <dgm:prSet/>
      <dgm:spPr/>
      <dgm:t>
        <a:bodyPr/>
        <a:lstStyle/>
        <a:p>
          <a:endParaRPr lang="en-US"/>
        </a:p>
      </dgm:t>
    </dgm:pt>
    <dgm:pt modelId="{88AF8152-914C-4FE5-A8AC-50DDBAB685D3}">
      <dgm:prSet/>
      <dgm:spPr/>
      <dgm:t>
        <a:bodyPr/>
        <a:lstStyle/>
        <a:p>
          <a:r>
            <a:rPr lang="en-US"/>
            <a:t>U-Curve</a:t>
          </a:r>
        </a:p>
      </dgm:t>
    </dgm:pt>
    <dgm:pt modelId="{F60915E8-BB27-4FF7-9947-D7226CB9474E}" type="parTrans" cxnId="{10898897-706F-4D5A-A980-336072770851}">
      <dgm:prSet/>
      <dgm:spPr/>
      <dgm:t>
        <a:bodyPr/>
        <a:lstStyle/>
        <a:p>
          <a:endParaRPr lang="en-US"/>
        </a:p>
      </dgm:t>
    </dgm:pt>
    <dgm:pt modelId="{6AA6ECF6-3963-4089-BE63-5F588363D994}" type="sibTrans" cxnId="{10898897-706F-4D5A-A980-336072770851}">
      <dgm:prSet/>
      <dgm:spPr/>
      <dgm:t>
        <a:bodyPr/>
        <a:lstStyle/>
        <a:p>
          <a:endParaRPr lang="en-US"/>
        </a:p>
      </dgm:t>
    </dgm:pt>
    <dgm:pt modelId="{D8ECFB31-5507-4627-9DA5-D756F332382D}">
      <dgm:prSet/>
      <dgm:spPr/>
      <dgm:t>
        <a:bodyPr/>
        <a:lstStyle/>
        <a:p>
          <a:r>
            <a:rPr lang="en-US" dirty="0"/>
            <a:t>Automated Discrete Picard Condition **</a:t>
          </a:r>
        </a:p>
      </dgm:t>
    </dgm:pt>
    <dgm:pt modelId="{1594DCB1-F9B8-42B5-BFB7-965E102B10F4}" type="parTrans" cxnId="{5A1A0B69-4010-47A2-BFF5-3110AAA8AB3A}">
      <dgm:prSet/>
      <dgm:spPr/>
      <dgm:t>
        <a:bodyPr/>
        <a:lstStyle/>
        <a:p>
          <a:endParaRPr lang="en-US"/>
        </a:p>
      </dgm:t>
    </dgm:pt>
    <dgm:pt modelId="{DFCBC3F2-424B-4B7B-998F-BE61B65696AC}" type="sibTrans" cxnId="{5A1A0B69-4010-47A2-BFF5-3110AAA8AB3A}">
      <dgm:prSet/>
      <dgm:spPr/>
      <dgm:t>
        <a:bodyPr/>
        <a:lstStyle/>
        <a:p>
          <a:endParaRPr lang="en-US"/>
        </a:p>
      </dgm:t>
    </dgm:pt>
    <dgm:pt modelId="{ABCF24FA-3C68-4526-843F-0D53B0091079}" type="pres">
      <dgm:prSet presAssocID="{8BBBD438-E606-4610-B579-D3458B6E88CB}" presName="vert0" presStyleCnt="0">
        <dgm:presLayoutVars>
          <dgm:dir/>
          <dgm:animOne val="branch"/>
          <dgm:animLvl val="lvl"/>
        </dgm:presLayoutVars>
      </dgm:prSet>
      <dgm:spPr/>
    </dgm:pt>
    <dgm:pt modelId="{D62E0915-47B4-4B02-ADA9-1848B65B823D}" type="pres">
      <dgm:prSet presAssocID="{7F69464F-62BF-4193-B688-5C886B7AB688}" presName="thickLine" presStyleLbl="alignNode1" presStyleIdx="0" presStyleCnt="4"/>
      <dgm:spPr/>
    </dgm:pt>
    <dgm:pt modelId="{9C37B08F-3254-41C8-9E29-E198BB423E7D}" type="pres">
      <dgm:prSet presAssocID="{7F69464F-62BF-4193-B688-5C886B7AB688}" presName="horz1" presStyleCnt="0"/>
      <dgm:spPr/>
    </dgm:pt>
    <dgm:pt modelId="{FEE688B9-73E1-4E13-9823-5B2B7723FAED}" type="pres">
      <dgm:prSet presAssocID="{7F69464F-62BF-4193-B688-5C886B7AB688}" presName="tx1" presStyleLbl="revTx" presStyleIdx="0" presStyleCnt="4"/>
      <dgm:spPr/>
    </dgm:pt>
    <dgm:pt modelId="{5C184818-FDA9-4F8B-B3FD-92C7244F48C2}" type="pres">
      <dgm:prSet presAssocID="{7F69464F-62BF-4193-B688-5C886B7AB688}" presName="vert1" presStyleCnt="0"/>
      <dgm:spPr/>
    </dgm:pt>
    <dgm:pt modelId="{4BF3A98E-8CFA-4E69-AB42-2F7D82672584}" type="pres">
      <dgm:prSet presAssocID="{CFC5B6CB-F8A5-451E-9AA6-F6CF63A8B3AC}" presName="thickLine" presStyleLbl="alignNode1" presStyleIdx="1" presStyleCnt="4"/>
      <dgm:spPr/>
    </dgm:pt>
    <dgm:pt modelId="{B0F32933-1CB7-4E3B-9811-ED98AE13F375}" type="pres">
      <dgm:prSet presAssocID="{CFC5B6CB-F8A5-451E-9AA6-F6CF63A8B3AC}" presName="horz1" presStyleCnt="0"/>
      <dgm:spPr/>
    </dgm:pt>
    <dgm:pt modelId="{EDB16FE7-A8BF-472A-AEAF-27C98B0EC855}" type="pres">
      <dgm:prSet presAssocID="{CFC5B6CB-F8A5-451E-9AA6-F6CF63A8B3AC}" presName="tx1" presStyleLbl="revTx" presStyleIdx="1" presStyleCnt="4"/>
      <dgm:spPr/>
    </dgm:pt>
    <dgm:pt modelId="{B9EDC633-24CF-4DE0-8B9F-B910AF72C495}" type="pres">
      <dgm:prSet presAssocID="{CFC5B6CB-F8A5-451E-9AA6-F6CF63A8B3AC}" presName="vert1" presStyleCnt="0"/>
      <dgm:spPr/>
    </dgm:pt>
    <dgm:pt modelId="{2E834CBC-CB36-48EB-9B00-E6C6617AD1F6}" type="pres">
      <dgm:prSet presAssocID="{88AF8152-914C-4FE5-A8AC-50DDBAB685D3}" presName="thickLine" presStyleLbl="alignNode1" presStyleIdx="2" presStyleCnt="4"/>
      <dgm:spPr/>
    </dgm:pt>
    <dgm:pt modelId="{ABB5BC03-E16D-41E4-BBC2-33E02ADBB81A}" type="pres">
      <dgm:prSet presAssocID="{88AF8152-914C-4FE5-A8AC-50DDBAB685D3}" presName="horz1" presStyleCnt="0"/>
      <dgm:spPr/>
    </dgm:pt>
    <dgm:pt modelId="{94509A89-4644-401A-AAA5-E40C55F0A9D0}" type="pres">
      <dgm:prSet presAssocID="{88AF8152-914C-4FE5-A8AC-50DDBAB685D3}" presName="tx1" presStyleLbl="revTx" presStyleIdx="2" presStyleCnt="4"/>
      <dgm:spPr/>
    </dgm:pt>
    <dgm:pt modelId="{A86DDF98-3860-4C0C-8EB0-A9F2613EE3B2}" type="pres">
      <dgm:prSet presAssocID="{88AF8152-914C-4FE5-A8AC-50DDBAB685D3}" presName="vert1" presStyleCnt="0"/>
      <dgm:spPr/>
    </dgm:pt>
    <dgm:pt modelId="{F90D2E60-A0AB-4387-A53F-D2B11D82A791}" type="pres">
      <dgm:prSet presAssocID="{D8ECFB31-5507-4627-9DA5-D756F332382D}" presName="thickLine" presStyleLbl="alignNode1" presStyleIdx="3" presStyleCnt="4"/>
      <dgm:spPr/>
    </dgm:pt>
    <dgm:pt modelId="{AD61E848-F3C5-4245-869F-8677C404D38F}" type="pres">
      <dgm:prSet presAssocID="{D8ECFB31-5507-4627-9DA5-D756F332382D}" presName="horz1" presStyleCnt="0"/>
      <dgm:spPr/>
    </dgm:pt>
    <dgm:pt modelId="{FD8C78AD-E8EA-4B63-96EF-132EA3FD5337}" type="pres">
      <dgm:prSet presAssocID="{D8ECFB31-5507-4627-9DA5-D756F332382D}" presName="tx1" presStyleLbl="revTx" presStyleIdx="3" presStyleCnt="4"/>
      <dgm:spPr/>
    </dgm:pt>
    <dgm:pt modelId="{F3C61371-BE6B-4867-A76C-9B0F5733D2AB}" type="pres">
      <dgm:prSet presAssocID="{D8ECFB31-5507-4627-9DA5-D756F332382D}" presName="vert1" presStyleCnt="0"/>
      <dgm:spPr/>
    </dgm:pt>
  </dgm:ptLst>
  <dgm:cxnLst>
    <dgm:cxn modelId="{55982802-FB24-49E7-BA6F-DB5673185DE8}" srcId="{8BBBD438-E606-4610-B579-D3458B6E88CB}" destId="{7F69464F-62BF-4193-B688-5C886B7AB688}" srcOrd="0" destOrd="0" parTransId="{ABFEB0E7-35DC-43D9-9B22-63ABC99D235A}" sibTransId="{97A440B9-0C9A-4DE8-8672-7096FAF8F406}"/>
    <dgm:cxn modelId="{0C556407-F692-456C-9872-35A59A7C0FB1}" type="presOf" srcId="{CFC5B6CB-F8A5-451E-9AA6-F6CF63A8B3AC}" destId="{EDB16FE7-A8BF-472A-AEAF-27C98B0EC855}" srcOrd="0" destOrd="0" presId="urn:microsoft.com/office/officeart/2008/layout/LinedList"/>
    <dgm:cxn modelId="{9C955709-A46F-422A-B9A9-1D7290D7C6FB}" type="presOf" srcId="{D8ECFB31-5507-4627-9DA5-D756F332382D}" destId="{FD8C78AD-E8EA-4B63-96EF-132EA3FD5337}" srcOrd="0" destOrd="0" presId="urn:microsoft.com/office/officeart/2008/layout/LinedList"/>
    <dgm:cxn modelId="{5A1A0B69-4010-47A2-BFF5-3110AAA8AB3A}" srcId="{8BBBD438-E606-4610-B579-D3458B6E88CB}" destId="{D8ECFB31-5507-4627-9DA5-D756F332382D}" srcOrd="3" destOrd="0" parTransId="{1594DCB1-F9B8-42B5-BFB7-965E102B10F4}" sibTransId="{DFCBC3F2-424B-4B7B-998F-BE61B65696AC}"/>
    <dgm:cxn modelId="{930B2753-8028-4BB2-BDE4-46D44175EDB5}" srcId="{8BBBD438-E606-4610-B579-D3458B6E88CB}" destId="{CFC5B6CB-F8A5-451E-9AA6-F6CF63A8B3AC}" srcOrd="1" destOrd="0" parTransId="{551230D8-8865-4FF7-BE9A-23F9AAB7E54E}" sibTransId="{E04AC985-C61B-46E8-AAC0-ED22D5DEAA10}"/>
    <dgm:cxn modelId="{835A1E96-2F0B-4EC2-948B-2028207BC79A}" type="presOf" srcId="{8BBBD438-E606-4610-B579-D3458B6E88CB}" destId="{ABCF24FA-3C68-4526-843F-0D53B0091079}" srcOrd="0" destOrd="0" presId="urn:microsoft.com/office/officeart/2008/layout/LinedList"/>
    <dgm:cxn modelId="{10898897-706F-4D5A-A980-336072770851}" srcId="{8BBBD438-E606-4610-B579-D3458B6E88CB}" destId="{88AF8152-914C-4FE5-A8AC-50DDBAB685D3}" srcOrd="2" destOrd="0" parTransId="{F60915E8-BB27-4FF7-9947-D7226CB9474E}" sibTransId="{6AA6ECF6-3963-4089-BE63-5F588363D994}"/>
    <dgm:cxn modelId="{80681DCA-EBD4-4060-A855-5F078A5458B3}" type="presOf" srcId="{7F69464F-62BF-4193-B688-5C886B7AB688}" destId="{FEE688B9-73E1-4E13-9823-5B2B7723FAED}" srcOrd="0" destOrd="0" presId="urn:microsoft.com/office/officeart/2008/layout/LinedList"/>
    <dgm:cxn modelId="{B05E96FB-9DB5-474B-AA9E-2F7BF43082E3}" type="presOf" srcId="{88AF8152-914C-4FE5-A8AC-50DDBAB685D3}" destId="{94509A89-4644-401A-AAA5-E40C55F0A9D0}" srcOrd="0" destOrd="0" presId="urn:microsoft.com/office/officeart/2008/layout/LinedList"/>
    <dgm:cxn modelId="{BB069D1E-B84F-49EA-A034-C1EDF7D273A0}" type="presParOf" srcId="{ABCF24FA-3C68-4526-843F-0D53B0091079}" destId="{D62E0915-47B4-4B02-ADA9-1848B65B823D}" srcOrd="0" destOrd="0" presId="urn:microsoft.com/office/officeart/2008/layout/LinedList"/>
    <dgm:cxn modelId="{71B323A6-2BF0-49F9-9197-841B78891B8B}" type="presParOf" srcId="{ABCF24FA-3C68-4526-843F-0D53B0091079}" destId="{9C37B08F-3254-41C8-9E29-E198BB423E7D}" srcOrd="1" destOrd="0" presId="urn:microsoft.com/office/officeart/2008/layout/LinedList"/>
    <dgm:cxn modelId="{C388E131-02AB-4B0D-927E-DC8D12C485AC}" type="presParOf" srcId="{9C37B08F-3254-41C8-9E29-E198BB423E7D}" destId="{FEE688B9-73E1-4E13-9823-5B2B7723FAED}" srcOrd="0" destOrd="0" presId="urn:microsoft.com/office/officeart/2008/layout/LinedList"/>
    <dgm:cxn modelId="{590E190B-8CCB-4B16-8542-85231000C84D}" type="presParOf" srcId="{9C37B08F-3254-41C8-9E29-E198BB423E7D}" destId="{5C184818-FDA9-4F8B-B3FD-92C7244F48C2}" srcOrd="1" destOrd="0" presId="urn:microsoft.com/office/officeart/2008/layout/LinedList"/>
    <dgm:cxn modelId="{9FD83DBC-CDAA-4940-8ECD-CC268882AD08}" type="presParOf" srcId="{ABCF24FA-3C68-4526-843F-0D53B0091079}" destId="{4BF3A98E-8CFA-4E69-AB42-2F7D82672584}" srcOrd="2" destOrd="0" presId="urn:microsoft.com/office/officeart/2008/layout/LinedList"/>
    <dgm:cxn modelId="{C64D7AA0-2BF9-41E3-AD26-97F1C82A57FA}" type="presParOf" srcId="{ABCF24FA-3C68-4526-843F-0D53B0091079}" destId="{B0F32933-1CB7-4E3B-9811-ED98AE13F375}" srcOrd="3" destOrd="0" presId="urn:microsoft.com/office/officeart/2008/layout/LinedList"/>
    <dgm:cxn modelId="{3C7675C2-CABF-4E32-87B9-31C01BA1629A}" type="presParOf" srcId="{B0F32933-1CB7-4E3B-9811-ED98AE13F375}" destId="{EDB16FE7-A8BF-472A-AEAF-27C98B0EC855}" srcOrd="0" destOrd="0" presId="urn:microsoft.com/office/officeart/2008/layout/LinedList"/>
    <dgm:cxn modelId="{8C3DCAA7-373B-464A-98F7-13557A8D4073}" type="presParOf" srcId="{B0F32933-1CB7-4E3B-9811-ED98AE13F375}" destId="{B9EDC633-24CF-4DE0-8B9F-B910AF72C495}" srcOrd="1" destOrd="0" presId="urn:microsoft.com/office/officeart/2008/layout/LinedList"/>
    <dgm:cxn modelId="{779E6EFF-2A85-40C4-A8C1-299D46FF169B}" type="presParOf" srcId="{ABCF24FA-3C68-4526-843F-0D53B0091079}" destId="{2E834CBC-CB36-48EB-9B00-E6C6617AD1F6}" srcOrd="4" destOrd="0" presId="urn:microsoft.com/office/officeart/2008/layout/LinedList"/>
    <dgm:cxn modelId="{36289599-C4BB-451A-8C52-4B38A3C87B99}" type="presParOf" srcId="{ABCF24FA-3C68-4526-843F-0D53B0091079}" destId="{ABB5BC03-E16D-41E4-BBC2-33E02ADBB81A}" srcOrd="5" destOrd="0" presId="urn:microsoft.com/office/officeart/2008/layout/LinedList"/>
    <dgm:cxn modelId="{77A37085-9427-49AE-AD51-B4BBB6F35ECF}" type="presParOf" srcId="{ABB5BC03-E16D-41E4-BBC2-33E02ADBB81A}" destId="{94509A89-4644-401A-AAA5-E40C55F0A9D0}" srcOrd="0" destOrd="0" presId="urn:microsoft.com/office/officeart/2008/layout/LinedList"/>
    <dgm:cxn modelId="{2571D97D-CEB8-4B79-962D-60546B52122B}" type="presParOf" srcId="{ABB5BC03-E16D-41E4-BBC2-33E02ADBB81A}" destId="{A86DDF98-3860-4C0C-8EB0-A9F2613EE3B2}" srcOrd="1" destOrd="0" presId="urn:microsoft.com/office/officeart/2008/layout/LinedList"/>
    <dgm:cxn modelId="{26514E3A-51D9-4F8E-AD76-880F84519910}" type="presParOf" srcId="{ABCF24FA-3C68-4526-843F-0D53B0091079}" destId="{F90D2E60-A0AB-4387-A53F-D2B11D82A791}" srcOrd="6" destOrd="0" presId="urn:microsoft.com/office/officeart/2008/layout/LinedList"/>
    <dgm:cxn modelId="{56DC98A7-DEE9-4CD7-A07E-67076643F664}" type="presParOf" srcId="{ABCF24FA-3C68-4526-843F-0D53B0091079}" destId="{AD61E848-F3C5-4245-869F-8677C404D38F}" srcOrd="7" destOrd="0" presId="urn:microsoft.com/office/officeart/2008/layout/LinedList"/>
    <dgm:cxn modelId="{A5EB15EE-0D1C-4DC7-B034-0689947F78A4}" type="presParOf" srcId="{AD61E848-F3C5-4245-869F-8677C404D38F}" destId="{FD8C78AD-E8EA-4B63-96EF-132EA3FD5337}" srcOrd="0" destOrd="0" presId="urn:microsoft.com/office/officeart/2008/layout/LinedList"/>
    <dgm:cxn modelId="{59B7326E-4BDC-48E0-B459-C7C8C6453228}" type="presParOf" srcId="{AD61E848-F3C5-4245-869F-8677C404D38F}" destId="{F3C61371-BE6B-4867-A76C-9B0F5733D2A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71070-155D-427B-A26A-5F1CB266F96B}">
      <dsp:nvSpPr>
        <dsp:cNvPr id="0" name=""/>
        <dsp:cNvSpPr/>
      </dsp:nvSpPr>
      <dsp:spPr>
        <a:xfrm>
          <a:off x="0" y="38139"/>
          <a:ext cx="10058399" cy="17901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Forward Model: Method of Fundamental Solutions (MFS)</a:t>
          </a:r>
        </a:p>
      </dsp:txBody>
      <dsp:txXfrm>
        <a:off x="87385" y="125524"/>
        <a:ext cx="9883629" cy="1615330"/>
      </dsp:txXfrm>
    </dsp:sp>
    <dsp:sp modelId="{25087FD2-7CC9-411B-831B-65DB812E6F68}">
      <dsp:nvSpPr>
        <dsp:cNvPr id="0" name=""/>
        <dsp:cNvSpPr/>
      </dsp:nvSpPr>
      <dsp:spPr>
        <a:xfrm>
          <a:off x="0" y="1957840"/>
          <a:ext cx="10058399" cy="179010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Inverse Solution: Tikhonov Regularization</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0915-47B4-4B02-ADA9-1848B65B823D}">
      <dsp:nvSpPr>
        <dsp:cNvPr id="0" name=""/>
        <dsp:cNvSpPr/>
      </dsp:nvSpPr>
      <dsp:spPr>
        <a:xfrm>
          <a:off x="0" y="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EE688B9-73E1-4E13-9823-5B2B7723FAED}">
      <dsp:nvSpPr>
        <dsp:cNvPr id="0" name=""/>
        <dsp:cNvSpPr/>
      </dsp:nvSpPr>
      <dsp:spPr>
        <a:xfrm>
          <a:off x="0" y="0"/>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CRESO </a:t>
          </a:r>
        </a:p>
      </dsp:txBody>
      <dsp:txXfrm>
        <a:off x="0" y="0"/>
        <a:ext cx="6847996" cy="917544"/>
      </dsp:txXfrm>
    </dsp:sp>
    <dsp:sp modelId="{4BF3A98E-8CFA-4E69-AB42-2F7D82672584}">
      <dsp:nvSpPr>
        <dsp:cNvPr id="0" name=""/>
        <dsp:cNvSpPr/>
      </dsp:nvSpPr>
      <dsp:spPr>
        <a:xfrm>
          <a:off x="0" y="917545"/>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B16FE7-A8BF-472A-AEAF-27C98B0EC855}">
      <dsp:nvSpPr>
        <dsp:cNvPr id="0" name=""/>
        <dsp:cNvSpPr/>
      </dsp:nvSpPr>
      <dsp:spPr>
        <a:xfrm>
          <a:off x="0" y="91754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L-Curve </a:t>
          </a:r>
        </a:p>
      </dsp:txBody>
      <dsp:txXfrm>
        <a:off x="0" y="917544"/>
        <a:ext cx="6847996" cy="917544"/>
      </dsp:txXfrm>
    </dsp:sp>
    <dsp:sp modelId="{2E834CBC-CB36-48EB-9B00-E6C6617AD1F6}">
      <dsp:nvSpPr>
        <dsp:cNvPr id="0" name=""/>
        <dsp:cNvSpPr/>
      </dsp:nvSpPr>
      <dsp:spPr>
        <a:xfrm>
          <a:off x="0" y="1835090"/>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4509A89-4644-401A-AAA5-E40C55F0A9D0}">
      <dsp:nvSpPr>
        <dsp:cNvPr id="0" name=""/>
        <dsp:cNvSpPr/>
      </dsp:nvSpPr>
      <dsp:spPr>
        <a:xfrm>
          <a:off x="0" y="1835089"/>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U-Curve</a:t>
          </a:r>
        </a:p>
      </dsp:txBody>
      <dsp:txXfrm>
        <a:off x="0" y="1835089"/>
        <a:ext cx="6847996" cy="917544"/>
      </dsp:txXfrm>
    </dsp:sp>
    <dsp:sp modelId="{F90D2E60-A0AB-4387-A53F-D2B11D82A791}">
      <dsp:nvSpPr>
        <dsp:cNvPr id="0" name=""/>
        <dsp:cNvSpPr/>
      </dsp:nvSpPr>
      <dsp:spPr>
        <a:xfrm>
          <a:off x="0" y="2752634"/>
          <a:ext cx="6847996"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D8C78AD-E8EA-4B63-96EF-132EA3FD5337}">
      <dsp:nvSpPr>
        <dsp:cNvPr id="0" name=""/>
        <dsp:cNvSpPr/>
      </dsp:nvSpPr>
      <dsp:spPr>
        <a:xfrm>
          <a:off x="0" y="2752634"/>
          <a:ext cx="6847996" cy="917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Automated Discrete Picard Condition **</a:t>
          </a:r>
        </a:p>
      </dsp:txBody>
      <dsp:txXfrm>
        <a:off x="0" y="2752634"/>
        <a:ext cx="6847996" cy="917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527F8-82CA-4C19-BFDC-3C94CAD97332}"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4351-8D3F-401D-8388-B4EEF30818F6}" type="slidenum">
              <a:rPr lang="en-US" smtClean="0"/>
              <a:t>‹#›</a:t>
            </a:fld>
            <a:endParaRPr lang="en-US"/>
          </a:p>
        </p:txBody>
      </p:sp>
    </p:spTree>
    <p:extLst>
      <p:ext uri="{BB962C8B-B14F-4D97-AF65-F5344CB8AC3E}">
        <p14:creationId xmlns:p14="http://schemas.microsoft.com/office/powerpoint/2010/main" val="19754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will present you the study “” and share the results that I have when I implement in my experimental setup</a:t>
            </a:r>
          </a:p>
        </p:txBody>
      </p:sp>
      <p:sp>
        <p:nvSpPr>
          <p:cNvPr id="4" name="Slide Number Placeholder 3"/>
          <p:cNvSpPr>
            <a:spLocks noGrp="1"/>
          </p:cNvSpPr>
          <p:nvPr>
            <p:ph type="sldNum" sz="quarter" idx="5"/>
          </p:nvPr>
        </p:nvSpPr>
        <p:spPr/>
        <p:txBody>
          <a:bodyPr/>
          <a:lstStyle/>
          <a:p>
            <a:fld id="{30A64351-8D3F-401D-8388-B4EEF30818F6}" type="slidenum">
              <a:rPr lang="en-US" smtClean="0"/>
              <a:t>1</a:t>
            </a:fld>
            <a:endParaRPr lang="en-US"/>
          </a:p>
        </p:txBody>
      </p:sp>
    </p:spTree>
    <p:extLst>
      <p:ext uri="{BB962C8B-B14F-4D97-AF65-F5344CB8AC3E}">
        <p14:creationId xmlns:p14="http://schemas.microsoft.com/office/powerpoint/2010/main" val="412883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We can express solution in terms of SVD analysis. Here we have the Tikhonov SVD filtering. We rewrite this term by dividing and multiplying </a:t>
            </a:r>
            <a:br>
              <a:rPr lang="en-US" sz="1800" b="0" i="0" dirty="0">
                <a:solidFill>
                  <a:srgbClr val="000000"/>
                </a:solidFill>
                <a:effectLst/>
                <a:latin typeface="TimesNewRomanPSMT"/>
              </a:rPr>
            </a:br>
            <a:r>
              <a:rPr lang="en-US" sz="1800" b="0" i="0" dirty="0">
                <a:solidFill>
                  <a:srgbClr val="000000"/>
                </a:solidFill>
                <a:effectLst/>
                <a:latin typeface="TimesNewRomanPSMT"/>
              </a:rPr>
              <a:t>That is, the </a:t>
            </a:r>
            <a:r>
              <a:rPr lang="en-US" sz="1800" b="0" i="0" dirty="0">
                <a:solidFill>
                  <a:srgbClr val="000000"/>
                </a:solidFill>
                <a:effectLst/>
                <a:latin typeface="CambriaMath"/>
              </a:rPr>
              <a:t>𝜎𝜎𝑖𝑖 </a:t>
            </a:r>
            <a:r>
              <a:rPr lang="en-US" sz="1800" b="0" i="0" dirty="0">
                <a:solidFill>
                  <a:srgbClr val="000000"/>
                </a:solidFill>
                <a:effectLst/>
                <a:latin typeface="TimesNewRomanPSMT"/>
              </a:rPr>
              <a:t>above the regularization parameter </a:t>
            </a:r>
            <a:r>
              <a:rPr lang="en-US" sz="1800" b="0" i="0" dirty="0">
                <a:solidFill>
                  <a:srgbClr val="000000"/>
                </a:solidFill>
                <a:effectLst/>
                <a:latin typeface="CambriaMath"/>
              </a:rPr>
              <a:t>𝛼𝛼 </a:t>
            </a:r>
            <a:r>
              <a:rPr lang="en-US" sz="1800" b="0" i="0" dirty="0">
                <a:solidFill>
                  <a:srgbClr val="000000"/>
                </a:solidFill>
                <a:effectLst/>
                <a:latin typeface="TimesNewRomanPSMT"/>
              </a:rPr>
              <a:t>(useful SVs) must decay to zero slower than the corresponding right hand side coefficients, </a:t>
            </a:r>
            <a:r>
              <a:rPr lang="en-US" sz="1800" b="0" i="0" dirty="0">
                <a:solidFill>
                  <a:srgbClr val="000000"/>
                </a:solidFill>
                <a:effectLst/>
                <a:latin typeface="CambriaMath"/>
              </a:rPr>
              <a:t>| 𝑢𝑢𝑖𝑖𝑇𝑇𝑏𝑏|</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10</a:t>
            </a:fld>
            <a:endParaRPr lang="en-US"/>
          </a:p>
        </p:txBody>
      </p:sp>
    </p:spTree>
    <p:extLst>
      <p:ext uri="{BB962C8B-B14F-4D97-AF65-F5344CB8AC3E}">
        <p14:creationId xmlns:p14="http://schemas.microsoft.com/office/powerpoint/2010/main" val="208710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11</a:t>
            </a:fld>
            <a:endParaRPr lang="en-US"/>
          </a:p>
        </p:txBody>
      </p:sp>
    </p:spTree>
    <p:extLst>
      <p:ext uri="{BB962C8B-B14F-4D97-AF65-F5344CB8AC3E}">
        <p14:creationId xmlns:p14="http://schemas.microsoft.com/office/powerpoint/2010/main" val="34312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Node in a healthy heart is responsible for the </a:t>
            </a:r>
            <a:r>
              <a:rPr lang="en-US" dirty="0" err="1"/>
              <a:t>pacemaking</a:t>
            </a:r>
            <a:r>
              <a:rPr lang="en-US" dirty="0"/>
              <a:t> of the heart. However, in cases where the heart has some conduction abnormalities, this point where the electrical signals start to propagate can change. For this, the experiments are done by changing the location of the pacing site. They uses the pacing sites given here. The heart model and torso model are based on the MRI data, and heart model has .2mm spatial resolution and the simulation has 1ms temporal resolution.</a:t>
            </a:r>
          </a:p>
        </p:txBody>
      </p:sp>
      <p:sp>
        <p:nvSpPr>
          <p:cNvPr id="4" name="Slide Number Placeholder 3"/>
          <p:cNvSpPr>
            <a:spLocks noGrp="1"/>
          </p:cNvSpPr>
          <p:nvPr>
            <p:ph type="sldNum" sz="quarter" idx="5"/>
          </p:nvPr>
        </p:nvSpPr>
        <p:spPr/>
        <p:txBody>
          <a:bodyPr/>
          <a:lstStyle/>
          <a:p>
            <a:fld id="{30A64351-8D3F-401D-8388-B4EEF30818F6}" type="slidenum">
              <a:rPr lang="en-US" smtClean="0"/>
              <a:t>12</a:t>
            </a:fld>
            <a:endParaRPr lang="en-US"/>
          </a:p>
        </p:txBody>
      </p:sp>
    </p:spTree>
    <p:extLst>
      <p:ext uri="{BB962C8B-B14F-4D97-AF65-F5344CB8AC3E}">
        <p14:creationId xmlns:p14="http://schemas.microsoft.com/office/powerpoint/2010/main" val="216310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13</a:t>
            </a:fld>
            <a:endParaRPr lang="en-US"/>
          </a:p>
        </p:txBody>
      </p:sp>
    </p:spTree>
    <p:extLst>
      <p:ext uri="{BB962C8B-B14F-4D97-AF65-F5344CB8AC3E}">
        <p14:creationId xmlns:p14="http://schemas.microsoft.com/office/powerpoint/2010/main" val="54263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a different dataset including torso-tank measurement data where I already have the ground truth epicardial potentials. As for forward model generation I use BEM, which is a mesh method where the mapping between the measurement sites and source locations are calculated also considering the conductivity maps between the domains. To generate body surface potential mappings I used a Heart Lungs Torso forward model. To avoid inverse crime, I utilized homogenous heart torso model for the inverse problem here. Then the BSPMs are corrupted by 30 dB noise</a:t>
            </a:r>
          </a:p>
        </p:txBody>
      </p:sp>
      <p:sp>
        <p:nvSpPr>
          <p:cNvPr id="4" name="Slide Number Placeholder 3"/>
          <p:cNvSpPr>
            <a:spLocks noGrp="1"/>
          </p:cNvSpPr>
          <p:nvPr>
            <p:ph type="sldNum" sz="quarter" idx="5"/>
          </p:nvPr>
        </p:nvSpPr>
        <p:spPr/>
        <p:txBody>
          <a:bodyPr/>
          <a:lstStyle/>
          <a:p>
            <a:fld id="{30A64351-8D3F-401D-8388-B4EEF30818F6}" type="slidenum">
              <a:rPr lang="en-US" smtClean="0"/>
              <a:t>14</a:t>
            </a:fld>
            <a:endParaRPr lang="en-US"/>
          </a:p>
        </p:txBody>
      </p:sp>
    </p:spTree>
    <p:extLst>
      <p:ext uri="{BB962C8B-B14F-4D97-AF65-F5344CB8AC3E}">
        <p14:creationId xmlns:p14="http://schemas.microsoft.com/office/powerpoint/2010/main" val="402734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directly utilized the same approach in the original study, my solution were over regularized due to the relation between </a:t>
            </a:r>
            <a:r>
              <a:rPr lang="en-US" dirty="0" err="1"/>
              <a:t>uitranspose</a:t>
            </a:r>
            <a:r>
              <a:rPr lang="en-US" dirty="0"/>
              <a:t> b and </a:t>
            </a:r>
            <a:r>
              <a:rPr lang="en-US" dirty="0" err="1"/>
              <a:t>sigmas</a:t>
            </a:r>
            <a:r>
              <a:rPr lang="en-US" dirty="0"/>
              <a:t> in my system. The authors of the study state in the conclusion that the study must be repeated when another numerical method such as BEM is utilized. Then I have loosened the DPC, in other words, changed the point where I assumed the divergence starts by a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15</a:t>
            </a:fld>
            <a:endParaRPr lang="en-US"/>
          </a:p>
        </p:txBody>
      </p:sp>
    </p:spTree>
    <p:extLst>
      <p:ext uri="{BB962C8B-B14F-4D97-AF65-F5344CB8AC3E}">
        <p14:creationId xmlns:p14="http://schemas.microsoft.com/office/powerpoint/2010/main" val="29654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authors, I have utilized this metrics in the temporal direction to have a better understanding of how successful an electrogram is reconstructed. </a:t>
            </a:r>
          </a:p>
        </p:txBody>
      </p:sp>
      <p:sp>
        <p:nvSpPr>
          <p:cNvPr id="4" name="Slide Number Placeholder 3"/>
          <p:cNvSpPr>
            <a:spLocks noGrp="1"/>
          </p:cNvSpPr>
          <p:nvPr>
            <p:ph type="sldNum" sz="quarter" idx="5"/>
          </p:nvPr>
        </p:nvSpPr>
        <p:spPr/>
        <p:txBody>
          <a:bodyPr/>
          <a:lstStyle/>
          <a:p>
            <a:fld id="{30A64351-8D3F-401D-8388-B4EEF30818F6}" type="slidenum">
              <a:rPr lang="en-US" smtClean="0"/>
              <a:t>17</a:t>
            </a:fld>
            <a:endParaRPr lang="en-US"/>
          </a:p>
        </p:txBody>
      </p:sp>
    </p:spTree>
    <p:extLst>
      <p:ext uri="{BB962C8B-B14F-4D97-AF65-F5344CB8AC3E}">
        <p14:creationId xmlns:p14="http://schemas.microsoft.com/office/powerpoint/2010/main" val="404277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table best results are in red color</a:t>
            </a:r>
          </a:p>
          <a:p>
            <a:endParaRPr lang="en-US" dirty="0"/>
          </a:p>
        </p:txBody>
      </p:sp>
      <p:sp>
        <p:nvSpPr>
          <p:cNvPr id="4" name="Slide Number Placeholder 3"/>
          <p:cNvSpPr>
            <a:spLocks noGrp="1"/>
          </p:cNvSpPr>
          <p:nvPr>
            <p:ph type="sldNum" sz="quarter" idx="5"/>
          </p:nvPr>
        </p:nvSpPr>
        <p:spPr/>
        <p:txBody>
          <a:bodyPr/>
          <a:lstStyle/>
          <a:p>
            <a:fld id="{30A64351-8D3F-401D-8388-B4EEF30818F6}" type="slidenum">
              <a:rPr lang="en-US" smtClean="0"/>
              <a:t>18</a:t>
            </a:fld>
            <a:endParaRPr lang="en-US"/>
          </a:p>
        </p:txBody>
      </p:sp>
    </p:spTree>
    <p:extLst>
      <p:ext uri="{BB962C8B-B14F-4D97-AF65-F5344CB8AC3E}">
        <p14:creationId xmlns:p14="http://schemas.microsoft.com/office/powerpoint/2010/main" val="396040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reconstructions are done, we want to find where the pacing site is. We determine the point having the minimum delta v over delta t instant for each electrogram and we mark the node having the minimum activation time as pacing site location. </a:t>
            </a:r>
          </a:p>
        </p:txBody>
      </p:sp>
      <p:sp>
        <p:nvSpPr>
          <p:cNvPr id="4" name="Slide Number Placeholder 3"/>
          <p:cNvSpPr>
            <a:spLocks noGrp="1"/>
          </p:cNvSpPr>
          <p:nvPr>
            <p:ph type="sldNum" sz="quarter" idx="5"/>
          </p:nvPr>
        </p:nvSpPr>
        <p:spPr/>
        <p:txBody>
          <a:bodyPr/>
          <a:lstStyle/>
          <a:p>
            <a:fld id="{30A64351-8D3F-401D-8388-B4EEF30818F6}" type="slidenum">
              <a:rPr lang="en-US" smtClean="0"/>
              <a:t>19</a:t>
            </a:fld>
            <a:endParaRPr lang="en-US"/>
          </a:p>
        </p:txBody>
      </p:sp>
    </p:spTree>
    <p:extLst>
      <p:ext uri="{BB962C8B-B14F-4D97-AF65-F5344CB8AC3E}">
        <p14:creationId xmlns:p14="http://schemas.microsoft.com/office/powerpoint/2010/main" val="85792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obvious from these Picard plot that the lambda parameter given by the L curve results in an over regularized solution, in other words, it puts remarkable weight to the constraint in the optimization </a:t>
            </a:r>
          </a:p>
        </p:txBody>
      </p:sp>
      <p:sp>
        <p:nvSpPr>
          <p:cNvPr id="4" name="Slide Number Placeholder 3"/>
          <p:cNvSpPr>
            <a:spLocks noGrp="1"/>
          </p:cNvSpPr>
          <p:nvPr>
            <p:ph type="sldNum" sz="quarter" idx="5"/>
          </p:nvPr>
        </p:nvSpPr>
        <p:spPr/>
        <p:txBody>
          <a:bodyPr/>
          <a:lstStyle/>
          <a:p>
            <a:fld id="{30A64351-8D3F-401D-8388-B4EEF30818F6}" type="slidenum">
              <a:rPr lang="en-US" smtClean="0"/>
              <a:t>20</a:t>
            </a:fld>
            <a:endParaRPr lang="en-US"/>
          </a:p>
        </p:txBody>
      </p:sp>
    </p:spTree>
    <p:extLst>
      <p:ext uri="{BB962C8B-B14F-4D97-AF65-F5344CB8AC3E}">
        <p14:creationId xmlns:p14="http://schemas.microsoft.com/office/powerpoint/2010/main" val="5541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first lets have a look at the ECG Imaging Inverse problem . In this problem the voltage distribution on the epicardial surface of the heart is being generated from the body surface potential measurements to diagnose conduction abnormalities and the corresponding cardiac diseases, such as infarctions</a:t>
            </a:r>
          </a:p>
        </p:txBody>
      </p:sp>
      <p:sp>
        <p:nvSpPr>
          <p:cNvPr id="4" name="Slide Number Placeholder 3"/>
          <p:cNvSpPr>
            <a:spLocks noGrp="1"/>
          </p:cNvSpPr>
          <p:nvPr>
            <p:ph type="sldNum" sz="quarter" idx="5"/>
          </p:nvPr>
        </p:nvSpPr>
        <p:spPr/>
        <p:txBody>
          <a:bodyPr/>
          <a:lstStyle/>
          <a:p>
            <a:fld id="{30A64351-8D3F-401D-8388-B4EEF30818F6}" type="slidenum">
              <a:rPr lang="en-US" smtClean="0"/>
              <a:t>2</a:t>
            </a:fld>
            <a:endParaRPr lang="en-US"/>
          </a:p>
        </p:txBody>
      </p:sp>
    </p:spTree>
    <p:extLst>
      <p:ext uri="{BB962C8B-B14F-4D97-AF65-F5344CB8AC3E}">
        <p14:creationId xmlns:p14="http://schemas.microsoft.com/office/powerpoint/2010/main" val="183050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elaborate on my implementation. The ratio parameters are searched experimentally via these box plots. These boxes represent the median CC and RE values from 16 test data.  What we can instantly observe is that ADPC results in wider range of metrics in both good and bad directions independent from the ratio. </a:t>
            </a:r>
          </a:p>
        </p:txBody>
      </p:sp>
      <p:sp>
        <p:nvSpPr>
          <p:cNvPr id="4" name="Slide Number Placeholder 3"/>
          <p:cNvSpPr>
            <a:spLocks noGrp="1"/>
          </p:cNvSpPr>
          <p:nvPr>
            <p:ph type="sldNum" sz="quarter" idx="5"/>
          </p:nvPr>
        </p:nvSpPr>
        <p:spPr/>
        <p:txBody>
          <a:bodyPr/>
          <a:lstStyle/>
          <a:p>
            <a:fld id="{30A64351-8D3F-401D-8388-B4EEF30818F6}" type="slidenum">
              <a:rPr lang="en-US" smtClean="0"/>
              <a:t>21</a:t>
            </a:fld>
            <a:endParaRPr lang="en-US"/>
          </a:p>
        </p:txBody>
      </p:sp>
    </p:spTree>
    <p:extLst>
      <p:ext uri="{BB962C8B-B14F-4D97-AF65-F5344CB8AC3E}">
        <p14:creationId xmlns:p14="http://schemas.microsoft.com/office/powerpoint/2010/main" val="243674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reconstructions for ratio equals to 15 case. In the figure on the left we see a test beat where L curve outperformed the ADPC and we observe the opposite situation in the figure on the right.</a:t>
            </a:r>
          </a:p>
        </p:txBody>
      </p:sp>
      <p:sp>
        <p:nvSpPr>
          <p:cNvPr id="4" name="Slide Number Placeholder 3"/>
          <p:cNvSpPr>
            <a:spLocks noGrp="1"/>
          </p:cNvSpPr>
          <p:nvPr>
            <p:ph type="sldNum" sz="quarter" idx="5"/>
          </p:nvPr>
        </p:nvSpPr>
        <p:spPr/>
        <p:txBody>
          <a:bodyPr/>
          <a:lstStyle/>
          <a:p>
            <a:fld id="{30A64351-8D3F-401D-8388-B4EEF30818F6}" type="slidenum">
              <a:rPr lang="en-US" smtClean="0"/>
              <a:t>22</a:t>
            </a:fld>
            <a:endParaRPr lang="en-US"/>
          </a:p>
        </p:txBody>
      </p:sp>
    </p:spTree>
    <p:extLst>
      <p:ext uri="{BB962C8B-B14F-4D97-AF65-F5344CB8AC3E}">
        <p14:creationId xmlns:p14="http://schemas.microsoft.com/office/powerpoint/2010/main" val="71257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Eleventh beat is an interesting example, it shows the importance of the ratio in my system </a:t>
            </a:r>
          </a:p>
        </p:txBody>
      </p:sp>
      <p:sp>
        <p:nvSpPr>
          <p:cNvPr id="4" name="Slide Number Placeholder 3"/>
          <p:cNvSpPr>
            <a:spLocks noGrp="1"/>
          </p:cNvSpPr>
          <p:nvPr>
            <p:ph type="sldNum" sz="quarter" idx="5"/>
          </p:nvPr>
        </p:nvSpPr>
        <p:spPr/>
        <p:txBody>
          <a:bodyPr/>
          <a:lstStyle/>
          <a:p>
            <a:fld id="{30A64351-8D3F-401D-8388-B4EEF30818F6}" type="slidenum">
              <a:rPr lang="en-US" smtClean="0"/>
              <a:t>23</a:t>
            </a:fld>
            <a:endParaRPr lang="en-US"/>
          </a:p>
        </p:txBody>
      </p:sp>
    </p:spTree>
    <p:extLst>
      <p:ext uri="{BB962C8B-B14F-4D97-AF65-F5344CB8AC3E}">
        <p14:creationId xmlns:p14="http://schemas.microsoft.com/office/powerpoint/2010/main" val="132923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an ill posed problem due to the physical nature of the volume conductor between the electrical sources on the heart and the body surface, which is the human body.  This volume conductor has a low pass effect on the measurements, which technically means it is possible that multiple source configurations on the epicardial source could yield the same measurements, hence this is an underdetermined problem due to number of torso measurements. And these are some factors that may drastically change what we reconstruct </a:t>
            </a:r>
          </a:p>
        </p:txBody>
      </p:sp>
      <p:sp>
        <p:nvSpPr>
          <p:cNvPr id="4" name="Slide Number Placeholder 3"/>
          <p:cNvSpPr>
            <a:spLocks noGrp="1"/>
          </p:cNvSpPr>
          <p:nvPr>
            <p:ph type="sldNum" sz="quarter" idx="5"/>
          </p:nvPr>
        </p:nvSpPr>
        <p:spPr/>
        <p:txBody>
          <a:bodyPr/>
          <a:lstStyle/>
          <a:p>
            <a:fld id="{30A64351-8D3F-401D-8388-B4EEF30818F6}" type="slidenum">
              <a:rPr lang="en-US" smtClean="0"/>
              <a:t>3</a:t>
            </a:fld>
            <a:endParaRPr lang="en-US"/>
          </a:p>
        </p:txBody>
      </p:sp>
    </p:spTree>
    <p:extLst>
      <p:ext uri="{BB962C8B-B14F-4D97-AF65-F5344CB8AC3E}">
        <p14:creationId xmlns:p14="http://schemas.microsoft.com/office/powerpoint/2010/main" val="272912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talk a little bit about the physical model behind all of this. When we model the cardiac activity as sum of cardiac sources and model the body as pure resistance, we assume that there is no source in the body. And by using greens theorem we integrate both sides and can find a relationship between the measurements and the cardiac sources as in the form of a linear combination </a:t>
            </a:r>
          </a:p>
        </p:txBody>
      </p:sp>
      <p:sp>
        <p:nvSpPr>
          <p:cNvPr id="4" name="Slide Number Placeholder 3"/>
          <p:cNvSpPr>
            <a:spLocks noGrp="1"/>
          </p:cNvSpPr>
          <p:nvPr>
            <p:ph type="sldNum" sz="quarter" idx="5"/>
          </p:nvPr>
        </p:nvSpPr>
        <p:spPr/>
        <p:txBody>
          <a:bodyPr/>
          <a:lstStyle/>
          <a:p>
            <a:fld id="{30A64351-8D3F-401D-8388-B4EEF30818F6}" type="slidenum">
              <a:rPr lang="en-US" smtClean="0"/>
              <a:t>4</a:t>
            </a:fld>
            <a:endParaRPr lang="en-US"/>
          </a:p>
        </p:txBody>
      </p:sp>
    </p:spTree>
    <p:extLst>
      <p:ext uri="{BB962C8B-B14F-4D97-AF65-F5344CB8AC3E}">
        <p14:creationId xmlns:p14="http://schemas.microsoft.com/office/powerpoint/2010/main" val="210054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formulate the problem in system of linear equations. In this figure, you are seeing an example epicardial beat with 490 cardiac sources for 78 milliseconds Depending on the formulation one can select different forward models for ECGI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5</a:t>
            </a:fld>
            <a:endParaRPr lang="en-US"/>
          </a:p>
        </p:txBody>
      </p:sp>
    </p:spTree>
    <p:extLst>
      <p:ext uri="{BB962C8B-B14F-4D97-AF65-F5344CB8AC3E}">
        <p14:creationId xmlns:p14="http://schemas.microsoft.com/office/powerpoint/2010/main" val="322636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authors utilize the MFS for forward model and Tikhonov </a:t>
            </a:r>
            <a:r>
              <a:rPr lang="en-US" dirty="0" err="1"/>
              <a:t>regularizion</a:t>
            </a:r>
            <a:r>
              <a:rPr lang="en-US" dirty="0"/>
              <a:t> for the inverse model and they focused on the parameter selection methods for the Tikhonov regularized inverse problem</a:t>
            </a:r>
          </a:p>
        </p:txBody>
      </p:sp>
      <p:sp>
        <p:nvSpPr>
          <p:cNvPr id="4" name="Slide Number Placeholder 3"/>
          <p:cNvSpPr>
            <a:spLocks noGrp="1"/>
          </p:cNvSpPr>
          <p:nvPr>
            <p:ph type="sldNum" sz="quarter" idx="5"/>
          </p:nvPr>
        </p:nvSpPr>
        <p:spPr/>
        <p:txBody>
          <a:bodyPr/>
          <a:lstStyle/>
          <a:p>
            <a:fld id="{30A64351-8D3F-401D-8388-B4EEF30818F6}" type="slidenum">
              <a:rPr lang="en-US" smtClean="0"/>
              <a:t>6</a:t>
            </a:fld>
            <a:endParaRPr lang="en-US"/>
          </a:p>
        </p:txBody>
      </p:sp>
    </p:spTree>
    <p:extLst>
      <p:ext uri="{BB962C8B-B14F-4D97-AF65-F5344CB8AC3E}">
        <p14:creationId xmlns:p14="http://schemas.microsoft.com/office/powerpoint/2010/main" val="412278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MFS is a meshless method. In this method,  the voltage on the measurement domain is expressed as the linear combination of fundamental solutions of the Laplacian equation. Half the equations of the system comes from this condition. In addition, using the condition that for any measurement location, the flux, which is the negative derivative of the voltage, coming from the source points should be equal to zero. This homogenous </a:t>
            </a:r>
            <a:r>
              <a:rPr lang="en-US" dirty="0" err="1"/>
              <a:t>neumann</a:t>
            </a:r>
            <a:r>
              <a:rPr lang="en-US" dirty="0"/>
              <a:t> conditions are introduced to the system</a:t>
            </a:r>
          </a:p>
        </p:txBody>
      </p:sp>
      <p:sp>
        <p:nvSpPr>
          <p:cNvPr id="4" name="Slide Number Placeholder 3"/>
          <p:cNvSpPr>
            <a:spLocks noGrp="1"/>
          </p:cNvSpPr>
          <p:nvPr>
            <p:ph type="sldNum" sz="quarter" idx="5"/>
          </p:nvPr>
        </p:nvSpPr>
        <p:spPr/>
        <p:txBody>
          <a:bodyPr/>
          <a:lstStyle/>
          <a:p>
            <a:fld id="{30A64351-8D3F-401D-8388-B4EEF30818F6}" type="slidenum">
              <a:rPr lang="en-US" smtClean="0"/>
              <a:t>7</a:t>
            </a:fld>
            <a:endParaRPr lang="en-US"/>
          </a:p>
        </p:txBody>
      </p:sp>
    </p:spTree>
    <p:extLst>
      <p:ext uri="{BB962C8B-B14F-4D97-AF65-F5344CB8AC3E}">
        <p14:creationId xmlns:p14="http://schemas.microsoft.com/office/powerpoint/2010/main" val="406262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system matrix, the Tikhonov regularized solution is defined like this It is exactly same . Now we search for the suitable alpha </a:t>
            </a:r>
          </a:p>
        </p:txBody>
      </p:sp>
      <p:sp>
        <p:nvSpPr>
          <p:cNvPr id="4" name="Slide Number Placeholder 3"/>
          <p:cNvSpPr>
            <a:spLocks noGrp="1"/>
          </p:cNvSpPr>
          <p:nvPr>
            <p:ph type="sldNum" sz="quarter" idx="5"/>
          </p:nvPr>
        </p:nvSpPr>
        <p:spPr/>
        <p:txBody>
          <a:bodyPr/>
          <a:lstStyle/>
          <a:p>
            <a:fld id="{30A64351-8D3F-401D-8388-B4EEF30818F6}" type="slidenum">
              <a:rPr lang="en-US" smtClean="0"/>
              <a:t>8</a:t>
            </a:fld>
            <a:endParaRPr lang="en-US"/>
          </a:p>
        </p:txBody>
      </p:sp>
    </p:spTree>
    <p:extLst>
      <p:ext uri="{BB962C8B-B14F-4D97-AF65-F5344CB8AC3E}">
        <p14:creationId xmlns:p14="http://schemas.microsoft.com/office/powerpoint/2010/main" val="11833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different regularization cost functions .</a:t>
            </a:r>
            <a:br>
              <a:rPr lang="en-US" dirty="0"/>
            </a:br>
            <a:r>
              <a:rPr lang="en-US" dirty="0"/>
              <a:t>CRESO method search for the first local maximum of the difference between squared L2 norms of data-fidelity and constrain terms </a:t>
            </a:r>
          </a:p>
          <a:p>
            <a:r>
              <a:rPr lang="en-US" dirty="0"/>
              <a:t>U and L curves use these two cost functions and find the point having the maximum curvature and the corresponding regularization parameter.</a:t>
            </a:r>
          </a:p>
        </p:txBody>
      </p:sp>
      <p:sp>
        <p:nvSpPr>
          <p:cNvPr id="4" name="Slide Number Placeholder 3"/>
          <p:cNvSpPr>
            <a:spLocks noGrp="1"/>
          </p:cNvSpPr>
          <p:nvPr>
            <p:ph type="sldNum" sz="quarter" idx="5"/>
          </p:nvPr>
        </p:nvSpPr>
        <p:spPr/>
        <p:txBody>
          <a:bodyPr/>
          <a:lstStyle/>
          <a:p>
            <a:fld id="{30A64351-8D3F-401D-8388-B4EEF30818F6}" type="slidenum">
              <a:rPr lang="en-US" smtClean="0"/>
              <a:t>9</a:t>
            </a:fld>
            <a:endParaRPr lang="en-US"/>
          </a:p>
        </p:txBody>
      </p:sp>
    </p:spTree>
    <p:extLst>
      <p:ext uri="{BB962C8B-B14F-4D97-AF65-F5344CB8AC3E}">
        <p14:creationId xmlns:p14="http://schemas.microsoft.com/office/powerpoint/2010/main" val="35720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9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642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6115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60015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E9AC2A-7B6E-4714-AECB-538E4F67511C}" type="datetimeFigureOut">
              <a:rPr lang="en-US" smtClean="0"/>
              <a:t>6/29/2022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052B0-8C1C-4CAC-B7E5-05321F49F00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8997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59523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E9AC2A-7B6E-4714-AECB-538E4F67511C}" type="datetimeFigureOut">
              <a:rPr lang="en-US" smtClean="0"/>
              <a:t>6/29/2022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24872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9AC2A-7B6E-4714-AECB-538E4F67511C}" type="datetimeFigureOut">
              <a:rPr lang="en-US" smtClean="0"/>
              <a:t>6/29/2022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215768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D052B0-8C1C-4CAC-B7E5-05321F49F005}" type="slidenum">
              <a:rPr lang="en-US" smtClean="0"/>
              <a:t>‹#›</a:t>
            </a:fld>
            <a:endParaRPr lang="en-US"/>
          </a:p>
        </p:txBody>
      </p:sp>
    </p:spTree>
    <p:extLst>
      <p:ext uri="{BB962C8B-B14F-4D97-AF65-F5344CB8AC3E}">
        <p14:creationId xmlns:p14="http://schemas.microsoft.com/office/powerpoint/2010/main" val="199044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E9AC2A-7B6E-4714-AECB-538E4F67511C}" type="datetimeFigureOut">
              <a:rPr lang="en-US" smtClean="0"/>
              <a:t>6/29/2022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052B0-8C1C-4CAC-B7E5-05321F49F005}" type="slidenum">
              <a:rPr lang="en-US" smtClean="0"/>
              <a:t>‹#›</a:t>
            </a:fld>
            <a:endParaRPr lang="en-US"/>
          </a:p>
        </p:txBody>
      </p:sp>
    </p:spTree>
    <p:extLst>
      <p:ext uri="{BB962C8B-B14F-4D97-AF65-F5344CB8AC3E}">
        <p14:creationId xmlns:p14="http://schemas.microsoft.com/office/powerpoint/2010/main" val="156969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E9AC2A-7B6E-4714-AECB-538E4F67511C}" type="datetimeFigureOut">
              <a:rPr lang="en-US" smtClean="0"/>
              <a:t>6/29/2022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D052B0-8C1C-4CAC-B7E5-05321F49F00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2146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B132-29A5-7FDD-91CA-D40F46FA9945}"/>
              </a:ext>
            </a:extLst>
          </p:cNvPr>
          <p:cNvSpPr>
            <a:spLocks noGrp="1"/>
          </p:cNvSpPr>
          <p:nvPr>
            <p:ph type="ctrTitle"/>
          </p:nvPr>
        </p:nvSpPr>
        <p:spPr>
          <a:xfrm>
            <a:off x="1097280" y="758952"/>
            <a:ext cx="10058400" cy="3622548"/>
          </a:xfrm>
        </p:spPr>
        <p:txBody>
          <a:bodyPr>
            <a:normAutofit/>
          </a:bodyPr>
          <a:lstStyle/>
          <a:p>
            <a:r>
              <a:rPr lang="en-US" sz="3200" dirty="0"/>
              <a:t>Analysis of </a:t>
            </a:r>
            <a:br>
              <a:rPr lang="en-US" sz="3200" dirty="0"/>
            </a:br>
            <a:br>
              <a:rPr lang="en-US" sz="3200" dirty="0"/>
            </a:br>
            <a:r>
              <a:rPr lang="en-US" sz="3200" dirty="0"/>
              <a:t>Improving the spatial solution of electrocardiographic</a:t>
            </a:r>
            <a:br>
              <a:rPr lang="en-US" sz="3200" dirty="0"/>
            </a:br>
            <a:r>
              <a:rPr lang="en-US" sz="3200" dirty="0"/>
              <a:t>imaging: A new regularization parameter choice</a:t>
            </a:r>
            <a:br>
              <a:rPr lang="en-US" sz="3200" dirty="0"/>
            </a:br>
            <a:r>
              <a:rPr lang="en-US" sz="3200" dirty="0"/>
              <a:t>technique for the Tikhonov method </a:t>
            </a:r>
            <a:br>
              <a:rPr lang="en-US" sz="3200" dirty="0"/>
            </a:br>
            <a:br>
              <a:rPr lang="en-US" dirty="0"/>
            </a:br>
            <a:r>
              <a:rPr lang="en-US" sz="3200" dirty="0"/>
              <a:t>by J Chamorro-</a:t>
            </a:r>
            <a:r>
              <a:rPr lang="en-US" sz="3200" dirty="0" err="1"/>
              <a:t>Servent</a:t>
            </a:r>
            <a:r>
              <a:rPr lang="en-US" sz="3200" dirty="0"/>
              <a:t> </a:t>
            </a:r>
          </a:p>
        </p:txBody>
      </p:sp>
      <p:sp>
        <p:nvSpPr>
          <p:cNvPr id="3" name="Subtitle 2">
            <a:extLst>
              <a:ext uri="{FF2B5EF4-FFF2-40B4-BE49-F238E27FC236}">
                <a16:creationId xmlns:a16="http://schemas.microsoft.com/office/drawing/2014/main" id="{8DD41F25-6B94-6E55-3070-AF89A46B6EC8}"/>
              </a:ext>
            </a:extLst>
          </p:cNvPr>
          <p:cNvSpPr>
            <a:spLocks noGrp="1"/>
          </p:cNvSpPr>
          <p:nvPr>
            <p:ph type="subTitle" idx="1"/>
          </p:nvPr>
        </p:nvSpPr>
        <p:spPr/>
        <p:txBody>
          <a:bodyPr/>
          <a:lstStyle/>
          <a:p>
            <a:pPr algn="r"/>
            <a:r>
              <a:rPr lang="en-US" dirty="0"/>
              <a:t>Kutay Uğurlu</a:t>
            </a:r>
          </a:p>
        </p:txBody>
      </p:sp>
    </p:spTree>
    <p:extLst>
      <p:ext uri="{BB962C8B-B14F-4D97-AF65-F5344CB8AC3E}">
        <p14:creationId xmlns:p14="http://schemas.microsoft.com/office/powerpoint/2010/main" val="381836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BD4F-34B2-FA4C-8104-771715E2A02F}"/>
              </a:ext>
            </a:extLst>
          </p:cNvPr>
          <p:cNvSpPr>
            <a:spLocks noGrp="1"/>
          </p:cNvSpPr>
          <p:nvPr>
            <p:ph type="title"/>
          </p:nvPr>
        </p:nvSpPr>
        <p:spPr/>
        <p:txBody>
          <a:bodyPr/>
          <a:lstStyle/>
          <a:p>
            <a:r>
              <a:rPr lang="en-US"/>
              <a:t>Discrete Picard Condition </a:t>
            </a:r>
            <a:endParaRPr lang="en-US" dirty="0"/>
          </a:p>
        </p:txBody>
      </p:sp>
      <p:pic>
        <p:nvPicPr>
          <p:cNvPr id="5" name="Picture 4">
            <a:extLst>
              <a:ext uri="{FF2B5EF4-FFF2-40B4-BE49-F238E27FC236}">
                <a16:creationId xmlns:a16="http://schemas.microsoft.com/office/drawing/2014/main" id="{B1381DE7-3716-F334-06A1-E70F19C78165}"/>
              </a:ext>
            </a:extLst>
          </p:cNvPr>
          <p:cNvPicPr>
            <a:picLocks noChangeAspect="1"/>
          </p:cNvPicPr>
          <p:nvPr/>
        </p:nvPicPr>
        <p:blipFill>
          <a:blip r:embed="rId3"/>
          <a:stretch>
            <a:fillRect/>
          </a:stretch>
        </p:blipFill>
        <p:spPr>
          <a:xfrm>
            <a:off x="1097280" y="1971947"/>
            <a:ext cx="8459381" cy="11050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9A9F6C-3F66-AD2D-2041-08591F4BA1E3}"/>
                  </a:ext>
                </a:extLst>
              </p:cNvPr>
              <p:cNvSpPr txBox="1"/>
              <p:nvPr/>
            </p:nvSpPr>
            <p:spPr>
              <a:xfrm>
                <a:off x="1497330" y="3836152"/>
                <a:ext cx="5122545" cy="855171"/>
              </a:xfrm>
              <a:prstGeom prst="rect">
                <a:avLst/>
              </a:prstGeom>
              <a:noFill/>
            </p:spPr>
            <p:txBody>
              <a:bodyPr wrap="square" rtlCol="0">
                <a:spAutoFit/>
              </a:bodyPr>
              <a:lstStyle/>
              <a:p>
                <a:r>
                  <a:rPr lang="en-US" dirty="0"/>
                  <a:t>DPC starts to fail when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𝒖</m:t>
                            </m:r>
                          </m:e>
                          <m:sub>
                            <m:r>
                              <a:rPr lang="en-US" b="1" i="1" smtClean="0">
                                <a:latin typeface="Cambria Math" panose="02040503050406030204" pitchFamily="18" charset="0"/>
                              </a:rPr>
                              <m:t>𝒊</m:t>
                            </m:r>
                          </m:sub>
                          <m:sup>
                            <m:r>
                              <a:rPr lang="en-US" b="1" i="1" smtClean="0">
                                <a:latin typeface="Cambria Math" panose="02040503050406030204" pitchFamily="18" charset="0"/>
                              </a:rPr>
                              <m:t>𝑻</m:t>
                            </m:r>
                          </m:sup>
                        </m:sSubSup>
                        <m:r>
                          <a:rPr lang="en-US" b="1" i="1" smtClean="0">
                            <a:latin typeface="Cambria Math" panose="02040503050406030204" pitchFamily="18" charset="0"/>
                          </a:rPr>
                          <m:t>𝒃</m:t>
                        </m:r>
                        <m:r>
                          <a:rPr lang="en-US" b="1" i="1" smtClean="0">
                            <a:latin typeface="Cambria Math" panose="02040503050406030204" pitchFamily="18" charset="0"/>
                          </a:rPr>
                          <m:t>|</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𝒊</m:t>
                            </m:r>
                          </m:sub>
                        </m:sSub>
                      </m:den>
                    </m:f>
                  </m:oMath>
                </a14:m>
                <a:r>
                  <a:rPr lang="en-US" b="1" dirty="0"/>
                  <a:t> </a:t>
                </a:r>
                <a:r>
                  <a:rPr lang="en-US" dirty="0"/>
                  <a:t>starts to increase and </a:t>
                </a:r>
                <a:br>
                  <a:rPr lang="en-US" dirty="0"/>
                </a:br>
                <a:r>
                  <a:rPr lang="en-US" dirty="0"/>
                  <a:t>the solution is completely dominated by smaller SVs. </a:t>
                </a:r>
              </a:p>
            </p:txBody>
          </p:sp>
        </mc:Choice>
        <mc:Fallback xmlns="">
          <p:sp>
            <p:nvSpPr>
              <p:cNvPr id="8" name="TextBox 7">
                <a:extLst>
                  <a:ext uri="{FF2B5EF4-FFF2-40B4-BE49-F238E27FC236}">
                    <a16:creationId xmlns:a16="http://schemas.microsoft.com/office/drawing/2014/main" id="{F69A9F6C-3F66-AD2D-2041-08591F4BA1E3}"/>
                  </a:ext>
                </a:extLst>
              </p:cNvPr>
              <p:cNvSpPr txBox="1">
                <a:spLocks noRot="1" noChangeAspect="1" noMove="1" noResize="1" noEditPoints="1" noAdjustHandles="1" noChangeArrowheads="1" noChangeShapeType="1" noTextEdit="1"/>
              </p:cNvSpPr>
              <p:nvPr/>
            </p:nvSpPr>
            <p:spPr>
              <a:xfrm>
                <a:off x="1497330" y="3836152"/>
                <a:ext cx="5122545" cy="855171"/>
              </a:xfrm>
              <a:prstGeom prst="rect">
                <a:avLst/>
              </a:prstGeom>
              <a:blipFill>
                <a:blip r:embed="rId4"/>
                <a:stretch>
                  <a:fillRect l="-1071" r="-952" b="-9929"/>
                </a:stretch>
              </a:blipFill>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93DCBF9D-6309-6264-4682-E4D625CEA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750" y="3077001"/>
            <a:ext cx="4309475" cy="3232107"/>
          </a:xfrm>
          <a:prstGeom prst="rect">
            <a:avLst/>
          </a:prstGeom>
        </p:spPr>
      </p:pic>
    </p:spTree>
    <p:extLst>
      <p:ext uri="{BB962C8B-B14F-4D97-AF65-F5344CB8AC3E}">
        <p14:creationId xmlns:p14="http://schemas.microsoft.com/office/powerpoint/2010/main" val="386765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4ADC-025A-76BE-CBF5-C2EDC1ED4B6A}"/>
              </a:ext>
            </a:extLst>
          </p:cNvPr>
          <p:cNvSpPr>
            <a:spLocks noGrp="1"/>
          </p:cNvSpPr>
          <p:nvPr>
            <p:ph type="title"/>
          </p:nvPr>
        </p:nvSpPr>
        <p:spPr/>
        <p:txBody>
          <a:bodyPr>
            <a:normAutofit/>
          </a:bodyPr>
          <a:lstStyle/>
          <a:p>
            <a:r>
              <a:rPr lang="en-US" dirty="0"/>
              <a:t>Automated Discrete Picard </a:t>
            </a:r>
            <a:br>
              <a:rPr lang="en-US" dirty="0"/>
            </a:br>
            <a:r>
              <a:rPr lang="en-US" dirty="0"/>
              <a:t>Condition (ADPC)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A749D-B96B-F901-C147-41226AA41EA0}"/>
                  </a:ext>
                </a:extLst>
              </p:cNvPr>
              <p:cNvSpPr>
                <a:spLocks noGrp="1"/>
              </p:cNvSpPr>
              <p:nvPr>
                <p:ph idx="1"/>
              </p:nvPr>
            </p:nvSpPr>
            <p:spPr/>
            <p:txBody>
              <a:bodyPr/>
              <a:lstStyle/>
              <a:p>
                <a:pPr>
                  <a:buFont typeface="Arial" panose="020B0604020202020204" pitchFamily="34" charset="0"/>
                  <a:buChar char="•"/>
                </a:pPr>
                <a:r>
                  <a:rPr lang="en-US" dirty="0"/>
                  <a:t> Calculate Singular Value Decomposition of the system matrix.</a:t>
                </a:r>
              </a:p>
              <a:p>
                <a:pPr>
                  <a:buFont typeface="Arial" panose="020B0604020202020204" pitchFamily="34" charset="0"/>
                  <a:buChar char="•"/>
                </a:pPr>
                <a:r>
                  <a:rPr lang="en-US" dirty="0"/>
                  <a:t> For each time instant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𝑘</m:t>
                        </m:r>
                      </m:sub>
                    </m:sSub>
                  </m:oMath>
                </a14:m>
                <a:r>
                  <a:rPr lang="en-US" dirty="0"/>
                  <a:t>, compute </a:t>
                </a:r>
                <a14:m>
                  <m:oMath xmlns:m="http://schemas.openxmlformats.org/officeDocument/2006/math">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e>
                    </m:d>
                  </m:oMath>
                </a14:m>
                <a:r>
                  <a:rPr lang="en-US" dirty="0"/>
                  <a:t>, fit a polynomial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_</m:t>
                            </m:r>
                            <m:r>
                              <a:rPr lang="en-US" b="0" i="1" smtClean="0">
                                <a:latin typeface="Cambria Math" panose="02040503050406030204" pitchFamily="18" charset="0"/>
                              </a:rPr>
                              <m:t>𝑘</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r>
                  <a:rPr lang="en-US" dirty="0"/>
                  <a:t> of degree 5 to 7.</a:t>
                </a:r>
              </a:p>
              <a:p>
                <a:pPr>
                  <a:buFont typeface="Arial" panose="020B0604020202020204" pitchFamily="34" charset="0"/>
                  <a:buChar char="•"/>
                </a:pPr>
                <a:r>
                  <a:rPr lang="en-US" dirty="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r>
                  <a:rPr lang="en-US" dirty="0"/>
                  <a:t>, find the maximum singular value index </a:t>
                </a:r>
                <a14:m>
                  <m:oMath xmlns:m="http://schemas.openxmlformats.org/officeDocument/2006/math">
                    <m:r>
                      <a:rPr lang="en-US" b="0" i="1" smtClean="0">
                        <a:latin typeface="Cambria Math" panose="02040503050406030204" pitchFamily="18" charset="0"/>
                      </a:rPr>
                      <m:t>𝑖</m:t>
                    </m:r>
                  </m:oMath>
                </a14:m>
                <a:r>
                  <a:rPr lang="en-US" dirty="0"/>
                  <a:t> such that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𝑘</m:t>
                            </m:r>
                          </m:sub>
                        </m:sSub>
                      </m:sub>
                    </m:sSub>
                  </m:oMath>
                </a14:m>
                <a:r>
                  <a:rPr lang="en-US" dirty="0"/>
                  <a:t>and equate it to the regularization parameter</a:t>
                </a:r>
                <a14:m>
                  <m:oMath xmlns:m="http://schemas.openxmlformats.org/officeDocument/2006/math">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oMath>
                </a14:m>
                <a:endParaRPr lang="en-US" dirty="0"/>
              </a:p>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𝑚𝑒𝑑𝑖𝑎𝑛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83A749D-B96B-F901-C147-41226AA41EA0}"/>
                  </a:ext>
                </a:extLst>
              </p:cNvPr>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US">
                    <a:noFill/>
                  </a:rPr>
                  <a:t> </a:t>
                </a:r>
              </a:p>
            </p:txBody>
          </p:sp>
        </mc:Fallback>
      </mc:AlternateContent>
    </p:spTree>
    <p:extLst>
      <p:ext uri="{BB962C8B-B14F-4D97-AF65-F5344CB8AC3E}">
        <p14:creationId xmlns:p14="http://schemas.microsoft.com/office/powerpoint/2010/main" val="298040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C2254F8-31B1-8782-764E-97B22A81A12D}"/>
              </a:ext>
            </a:extLst>
          </p:cNvPr>
          <p:cNvSpPr>
            <a:spLocks noGrp="1"/>
          </p:cNvSpPr>
          <p:nvPr>
            <p:ph type="title"/>
          </p:nvPr>
        </p:nvSpPr>
        <p:spPr>
          <a:xfrm>
            <a:off x="500119" y="1804466"/>
            <a:ext cx="5977937" cy="1666501"/>
          </a:xfrm>
        </p:spPr>
        <p:txBody>
          <a:bodyPr>
            <a:normAutofit/>
          </a:bodyPr>
          <a:lstStyle/>
          <a:p>
            <a:pPr algn="ctr"/>
            <a:r>
              <a:rPr lang="en-US" sz="4000" dirty="0">
                <a:solidFill>
                  <a:srgbClr val="FFFFFF"/>
                </a:solidFill>
              </a:rPr>
              <a:t>Dataset Generation</a:t>
            </a:r>
          </a:p>
        </p:txBody>
      </p:sp>
      <p:sp>
        <p:nvSpPr>
          <p:cNvPr id="3" name="Content Placeholder 2">
            <a:extLst>
              <a:ext uri="{FF2B5EF4-FFF2-40B4-BE49-F238E27FC236}">
                <a16:creationId xmlns:a16="http://schemas.microsoft.com/office/drawing/2014/main" id="{5118377A-3ECC-7D54-3289-156FC06416F3}"/>
              </a:ext>
            </a:extLst>
          </p:cNvPr>
          <p:cNvSpPr>
            <a:spLocks noGrp="1"/>
          </p:cNvSpPr>
          <p:nvPr>
            <p:ph idx="1"/>
          </p:nvPr>
        </p:nvSpPr>
        <p:spPr>
          <a:xfrm>
            <a:off x="164711" y="3627224"/>
            <a:ext cx="7218484" cy="3044217"/>
          </a:xfrm>
        </p:spPr>
        <p:txBody>
          <a:bodyPr>
            <a:normAutofit/>
          </a:bodyPr>
          <a:lstStyle/>
          <a:p>
            <a:pPr algn="just"/>
            <a:r>
              <a:rPr lang="en-US" sz="1700" b="0" i="0" dirty="0">
                <a:solidFill>
                  <a:srgbClr val="FFFFFF"/>
                </a:solidFill>
                <a:effectLst/>
                <a:latin typeface="TimesNewRomanPSMT"/>
              </a:rPr>
              <a:t>To test the effect of the new regularization parameter choice method and to compare with previous ones, eight different activation patterns (1 single site pacing in the right ventricular (RV) free wall, 1 single site pacing in the left ventricular (LV) lateral endocardial wall, 1 single site pacing in the LV mid wall, 1 single pacing site in the LV lateral epi and 4 single spiral waves) were simulated [19]. Propagating activation was simulated with a monodomain reaction-diffusion model in a realistic 3D model of the human ventricles, with transmembrane ionic currents computed with the Ten </a:t>
            </a:r>
            <a:r>
              <a:rPr lang="en-US" sz="1700" b="0" i="0" dirty="0" err="1">
                <a:solidFill>
                  <a:srgbClr val="FFFFFF"/>
                </a:solidFill>
                <a:effectLst/>
                <a:latin typeface="TimesNewRomanPSMT"/>
              </a:rPr>
              <a:t>Tusscher</a:t>
            </a:r>
            <a:r>
              <a:rPr lang="en-US" sz="1700" b="0" i="0" dirty="0">
                <a:solidFill>
                  <a:srgbClr val="FFFFFF"/>
                </a:solidFill>
                <a:effectLst/>
                <a:latin typeface="TimesNewRomanPSMT"/>
              </a:rPr>
              <a:t> et al. model for the human ventricular myocyte.</a:t>
            </a:r>
            <a:br>
              <a:rPr lang="en-US" sz="1700" dirty="0">
                <a:solidFill>
                  <a:srgbClr val="FFFFFF"/>
                </a:solidFill>
              </a:rPr>
            </a:br>
            <a:endParaRPr lang="en-US" sz="1700" dirty="0">
              <a:solidFill>
                <a:srgbClr val="FFFFFF"/>
              </a:solidFill>
            </a:endParaRPr>
          </a:p>
        </p:txBody>
      </p:sp>
      <p:sp>
        <p:nvSpPr>
          <p:cNvPr id="23" name="Rectangle 22">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DB1D802-B2EC-0BC6-11F3-6812F3CD55D2}"/>
              </a:ext>
            </a:extLst>
          </p:cNvPr>
          <p:cNvPicPr>
            <a:picLocks noChangeAspect="1"/>
          </p:cNvPicPr>
          <p:nvPr/>
        </p:nvPicPr>
        <p:blipFill>
          <a:blip r:embed="rId3"/>
          <a:stretch>
            <a:fillRect/>
          </a:stretch>
        </p:blipFill>
        <p:spPr>
          <a:xfrm>
            <a:off x="8282126" y="630202"/>
            <a:ext cx="3233965" cy="5575804"/>
          </a:xfrm>
          <a:prstGeom prst="rect">
            <a:avLst/>
          </a:prstGeom>
        </p:spPr>
      </p:pic>
      <p:grpSp>
        <p:nvGrpSpPr>
          <p:cNvPr id="7" name="Graphic 5">
            <a:extLst>
              <a:ext uri="{FF2B5EF4-FFF2-40B4-BE49-F238E27FC236}">
                <a16:creationId xmlns:a16="http://schemas.microsoft.com/office/drawing/2014/main" id="{54FCE588-57D4-F149-6A06-15DCE871FD94}"/>
              </a:ext>
            </a:extLst>
          </p:cNvPr>
          <p:cNvGrpSpPr/>
          <p:nvPr/>
        </p:nvGrpSpPr>
        <p:grpSpPr>
          <a:xfrm>
            <a:off x="164711" y="174424"/>
            <a:ext cx="3569107" cy="2598610"/>
            <a:chOff x="4561831" y="72757"/>
            <a:chExt cx="2986063" cy="2239547"/>
          </a:xfrm>
          <a:solidFill>
            <a:srgbClr val="FFFFFF"/>
          </a:solidFill>
        </p:grpSpPr>
        <p:sp>
          <p:nvSpPr>
            <p:cNvPr id="8" name="Freeform: Shape 7">
              <a:extLst>
                <a:ext uri="{FF2B5EF4-FFF2-40B4-BE49-F238E27FC236}">
                  <a16:creationId xmlns:a16="http://schemas.microsoft.com/office/drawing/2014/main" id="{523C9F5C-4A9C-5DB9-F9CA-932B41F5E7FD}"/>
                </a:ext>
              </a:extLst>
            </p:cNvPr>
            <p:cNvSpPr/>
            <p:nvPr/>
          </p:nvSpPr>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a:solidFill>
              <a:srgbClr val="FFFFFF"/>
            </a:solidFill>
            <a:ln w="5324" cap="sq">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B24510AA-CEC2-F4A4-D0FB-4CF12A940E65}"/>
                </a:ext>
              </a:extLst>
            </p:cNvPr>
            <p:cNvPicPr>
              <a:picLocks noChangeAspect="1"/>
            </p:cNvPicPr>
            <p:nvPr/>
          </p:nvPicPr>
          <p:blipFill>
            <a:blip r:embed="rId4"/>
            <a:stretch>
              <a:fillRect/>
            </a:stretch>
          </p:blipFill>
          <p:spPr>
            <a:xfrm>
              <a:off x="4561831" y="72757"/>
              <a:ext cx="2986063" cy="2239547"/>
            </a:xfrm>
            <a:custGeom>
              <a:avLst/>
              <a:gdLst>
                <a:gd name="connsiteX0" fmla="*/ 0 w 2986063"/>
                <a:gd name="connsiteY0" fmla="*/ 0 h 2239547"/>
                <a:gd name="connsiteX1" fmla="*/ 2986063 w 2986063"/>
                <a:gd name="connsiteY1" fmla="*/ 0 h 2239547"/>
                <a:gd name="connsiteX2" fmla="*/ 2986063 w 2986063"/>
                <a:gd name="connsiteY2" fmla="*/ 2239547 h 2239547"/>
                <a:gd name="connsiteX3" fmla="*/ 0 w 2986063"/>
                <a:gd name="connsiteY3" fmla="*/ 2239547 h 2239547"/>
              </a:gdLst>
              <a:ahLst/>
              <a:cxnLst>
                <a:cxn ang="0">
                  <a:pos x="connsiteX0" y="connsiteY0"/>
                </a:cxn>
                <a:cxn ang="0">
                  <a:pos x="connsiteX1" y="connsiteY1"/>
                </a:cxn>
                <a:cxn ang="0">
                  <a:pos x="connsiteX2" y="connsiteY2"/>
                </a:cxn>
                <a:cxn ang="0">
                  <a:pos x="connsiteX3" y="connsiteY3"/>
                </a:cxn>
              </a:cxnLst>
              <a:rect l="l" t="t" r="r" b="b"/>
              <a:pathLst>
                <a:path w="2986063" h="2239547">
                  <a:moveTo>
                    <a:pt x="0" y="0"/>
                  </a:moveTo>
                  <a:lnTo>
                    <a:pt x="2986063" y="0"/>
                  </a:lnTo>
                  <a:lnTo>
                    <a:pt x="2986063" y="2239547"/>
                  </a:lnTo>
                  <a:lnTo>
                    <a:pt x="0" y="2239547"/>
                  </a:lnTo>
                  <a:close/>
                </a:path>
              </a:pathLst>
            </a:custGeom>
          </p:spPr>
        </p:pic>
      </p:grpSp>
      <p:pic>
        <p:nvPicPr>
          <p:cNvPr id="11" name="Picture 10" descr="Diagram&#10;&#10;Description automatically generated">
            <a:extLst>
              <a:ext uri="{FF2B5EF4-FFF2-40B4-BE49-F238E27FC236}">
                <a16:creationId xmlns:a16="http://schemas.microsoft.com/office/drawing/2014/main" id="{C93A7CA7-1522-31B1-C740-5321E9DB2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517" y="175366"/>
            <a:ext cx="3522787" cy="2596726"/>
          </a:xfrm>
          <a:prstGeom prst="rect">
            <a:avLst/>
          </a:prstGeom>
        </p:spPr>
      </p:pic>
    </p:spTree>
    <p:extLst>
      <p:ext uri="{BB962C8B-B14F-4D97-AF65-F5344CB8AC3E}">
        <p14:creationId xmlns:p14="http://schemas.microsoft.com/office/powerpoint/2010/main" val="411762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74F0-8F77-FC26-C4AC-A8C179118E5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Modifications in the re-implementation</a:t>
            </a:r>
          </a:p>
        </p:txBody>
      </p:sp>
      <p:pic>
        <p:nvPicPr>
          <p:cNvPr id="7" name="Graphic 6" descr="Arrow Circle">
            <a:extLst>
              <a:ext uri="{FF2B5EF4-FFF2-40B4-BE49-F238E27FC236}">
                <a16:creationId xmlns:a16="http://schemas.microsoft.com/office/drawing/2014/main" id="{A5481CA4-B64B-3824-47F1-B03EAA94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7" y="640080"/>
            <a:ext cx="3602736" cy="3602736"/>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27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BDFEB-046F-3E62-CC01-08CA0B2AA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ctr"/>
            <a:r>
              <a:rPr lang="en-US" sz="5600" dirty="0">
                <a:solidFill>
                  <a:schemeClr val="tx1">
                    <a:lumMod val="85000"/>
                    <a:lumOff val="15000"/>
                  </a:schemeClr>
                </a:solidFill>
              </a:rPr>
              <a:t>Boundary Element Method</a:t>
            </a:r>
          </a:p>
        </p:txBody>
      </p:sp>
      <p:pic>
        <p:nvPicPr>
          <p:cNvPr id="5" name="Content Placeholder 4">
            <a:extLst>
              <a:ext uri="{FF2B5EF4-FFF2-40B4-BE49-F238E27FC236}">
                <a16:creationId xmlns:a16="http://schemas.microsoft.com/office/drawing/2014/main" id="{D1444E6A-517C-D8A1-98E5-9FC2D15E0D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1942453" y="553354"/>
            <a:ext cx="8072866" cy="4049047"/>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84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C740-AC60-09D2-EFDB-41B7947A0C21}"/>
              </a:ext>
            </a:extLst>
          </p:cNvPr>
          <p:cNvSpPr>
            <a:spLocks noGrp="1"/>
          </p:cNvSpPr>
          <p:nvPr>
            <p:ph type="title"/>
          </p:nvPr>
        </p:nvSpPr>
        <p:spPr>
          <a:xfrm>
            <a:off x="1866096" y="4561115"/>
            <a:ext cx="8456661" cy="1057655"/>
          </a:xfrm>
        </p:spPr>
        <p:txBody>
          <a:bodyPr vert="horz" lIns="91440" tIns="45720" rIns="91440" bIns="45720" rtlCol="0" anchor="b">
            <a:normAutofit/>
          </a:bodyPr>
          <a:lstStyle/>
          <a:p>
            <a:pPr algn="ctr"/>
            <a:r>
              <a:rPr lang="en-US" sz="6000" dirty="0">
                <a:solidFill>
                  <a:schemeClr val="tx1">
                    <a:lumMod val="85000"/>
                    <a:lumOff val="15000"/>
                  </a:schemeClr>
                </a:solidFill>
              </a:rPr>
              <a:t>New parameter: Ratio</a:t>
            </a:r>
          </a:p>
        </p:txBody>
      </p:sp>
      <p:pic>
        <p:nvPicPr>
          <p:cNvPr id="5" name="Content Placeholder 4">
            <a:extLst>
              <a:ext uri="{FF2B5EF4-FFF2-40B4-BE49-F238E27FC236}">
                <a16:creationId xmlns:a16="http://schemas.microsoft.com/office/drawing/2014/main" id="{64B1F3F1-A6E5-537C-4EE2-C4F7B2CB52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64558" y="0"/>
            <a:ext cx="6281653" cy="4711240"/>
          </a:xfrm>
          <a:prstGeom prst="rect">
            <a:avLst/>
          </a:prstGeom>
        </p:spPr>
      </p:pic>
      <p:cxnSp>
        <p:nvCxnSpPr>
          <p:cNvPr id="1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E268116-E2A7-4F98-8812-192B4975E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A2320-9057-01F2-9F60-78580C41C1B4}"/>
              </a:ext>
            </a:extLst>
          </p:cNvPr>
          <p:cNvSpPr>
            <a:spLocks noGrp="1"/>
          </p:cNvSpPr>
          <p:nvPr>
            <p:ph type="title"/>
          </p:nvPr>
        </p:nvSpPr>
        <p:spPr>
          <a:xfrm>
            <a:off x="524349" y="394040"/>
            <a:ext cx="10909073" cy="1057655"/>
          </a:xfrm>
        </p:spPr>
        <p:txBody>
          <a:bodyPr vert="horz" lIns="91440" tIns="45720" rIns="91440" bIns="45720" rtlCol="0" anchor="b">
            <a:normAutofit/>
          </a:bodyPr>
          <a:lstStyle/>
          <a:p>
            <a:r>
              <a:rPr lang="en-US" sz="6000" dirty="0">
                <a:solidFill>
                  <a:schemeClr val="tx1">
                    <a:lumMod val="85000"/>
                    <a:lumOff val="15000"/>
                  </a:schemeClr>
                </a:solidFill>
              </a:rPr>
              <a:t>Results</a:t>
            </a:r>
          </a:p>
        </p:txBody>
      </p:sp>
      <p:cxnSp>
        <p:nvCxnSpPr>
          <p:cNvPr id="32" name="Straight Connector 31">
            <a:extLst>
              <a:ext uri="{FF2B5EF4-FFF2-40B4-BE49-F238E27FC236}">
                <a16:creationId xmlns:a16="http://schemas.microsoft.com/office/drawing/2014/main" id="{73D8893D-DEBE-4F67-901F-166F75E9C6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BEFFA83-BC6D-4CD2-A2BA-98AD67423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B5696BF-D495-4CAC-AA8A-4EBFF2C32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49A7ED-55C9-0FC5-A831-B1574300FD24}"/>
                  </a:ext>
                </a:extLst>
              </p:cNvPr>
              <p:cNvSpPr>
                <a:spLocks noGrp="1"/>
              </p:cNvSpPr>
              <p:nvPr>
                <p:ph idx="1"/>
              </p:nvPr>
            </p:nvSpPr>
            <p:spPr/>
            <p:txBody>
              <a:bodyPr/>
              <a:lstStyle/>
              <a:p>
                <a:r>
                  <a:rPr lang="en-US" dirty="0"/>
                  <a:t>Evaluation metrics</a:t>
                </a:r>
              </a:p>
              <a:p>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oMath>
                </a14:m>
                <a:br>
                  <a:rPr lang="en-US" b="0" i="1" dirty="0">
                    <a:latin typeface="Cambria Math" panose="02040503050406030204" pitchFamily="18" charset="0"/>
                  </a:rPr>
                </a:b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14:m>
                  <m:oMath xmlns:m="http://schemas.openxmlformats.org/officeDocument/2006/math">
                    <m:r>
                      <a:rPr lang="en-US" b="0" i="1" smtClean="0">
                        <a:latin typeface="Cambria Math" panose="02040503050406030204" pitchFamily="18" charset="0"/>
                      </a:rPr>
                      <m:t>𝑃𝑒𝑎𝑟𝑠𝑜𝑛𝑠</m:t>
                    </m:r>
                    <m:r>
                      <a:rPr lang="en-US" b="0" i="1" smtClean="0">
                        <a:latin typeface="Cambria Math" panose="02040503050406030204" pitchFamily="18" charset="0"/>
                      </a:rPr>
                      <m:t> </m:t>
                    </m:r>
                    <m:r>
                      <a:rPr lang="en-US" b="0" i="1" smtClean="0">
                        <a:latin typeface="Cambria Math" panose="02040503050406030204" pitchFamily="18" charset="0"/>
                      </a:rPr>
                      <m:t>𝐶𝑜𝑟𝑟𝑒𝑙𝑎𝑡𝑖𝑜𝑛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𝐶𝑜𝑒𝑓𝑓𝑖𝑐𝑖𝑒𝑛𝑡</m:t>
                    </m:r>
                    <m:r>
                      <a:rPr lang="en-US" b="0" i="1" smtClean="0">
                        <a:latin typeface="Cambria Math" panose="02040503050406030204" pitchFamily="18" charset="0"/>
                      </a:rPr>
                      <m:t> :</m:t>
                    </m:r>
                  </m:oMath>
                </a14:m>
                <a:br>
                  <a:rPr lang="en-US" b="0" i="1" dirty="0">
                    <a:latin typeface="Cambria Math" panose="02040503050406030204" pitchFamily="18" charset="0"/>
                  </a:rPr>
                </a:b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𝑦</m:t>
                                </m:r>
                              </m:e>
                            </m:nary>
                          </m:e>
                        </m:nary>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e>
                                    </m:nary>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r>
                              <a:rPr lang="en-US" i="1">
                                <a:latin typeface="Cambria Math" panose="02040503050406030204" pitchFamily="18" charset="0"/>
                              </a:rPr>
                              <m:t>𝑛</m:t>
                            </m:r>
                            <m:nary>
                              <m:naryPr>
                                <m:chr m:val="∑"/>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𝑦</m:t>
                                        </m:r>
                                      </m:e>
                                    </m:nary>
                                    <m:r>
                                      <a:rPr lang="en-US" i="1">
                                        <a:latin typeface="Cambria Math" panose="02040503050406030204" pitchFamily="18" charset="0"/>
                                      </a:rPr>
                                      <m:t>)</m:t>
                                    </m:r>
                                  </m:e>
                                  <m:sup>
                                    <m:r>
                                      <a:rPr lang="en-US" i="1">
                                        <a:latin typeface="Cambria Math" panose="02040503050406030204" pitchFamily="18" charset="0"/>
                                      </a:rPr>
                                      <m:t>2</m:t>
                                    </m:r>
                                  </m:sup>
                                </m:sSup>
                              </m:e>
                            </m:nary>
                          </m:e>
                        </m:rad>
                      </m:den>
                    </m:f>
                  </m:oMath>
                </a14:m>
                <a:endParaRPr lang="en-US" dirty="0"/>
              </a:p>
            </p:txBody>
          </p:sp>
        </mc:Choice>
        <mc:Fallback xmlns="">
          <p:sp>
            <p:nvSpPr>
              <p:cNvPr id="7" name="Content Placeholder 6">
                <a:extLst>
                  <a:ext uri="{FF2B5EF4-FFF2-40B4-BE49-F238E27FC236}">
                    <a16:creationId xmlns:a16="http://schemas.microsoft.com/office/drawing/2014/main" id="{8F49A7ED-55C9-0FC5-A831-B1574300FD24}"/>
                  </a:ext>
                </a:extLst>
              </p:cNvPr>
              <p:cNvSpPr>
                <a:spLocks noGrp="1" noRot="1" noChangeAspect="1" noMove="1" noResize="1" noEditPoints="1" noAdjustHandles="1" noChangeArrowheads="1" noChangeShapeType="1" noTextEdit="1"/>
              </p:cNvSpPr>
              <p:nvPr>
                <p:ph idx="1"/>
              </p:nvPr>
            </p:nvSpPr>
            <p:spPr>
              <a:blipFill>
                <a:blip r:embed="rId2"/>
                <a:stretch>
                  <a:fillRect l="-1515" t="-1667"/>
                </a:stretch>
              </a:blipFill>
            </p:spPr>
            <p:txBody>
              <a:bodyPr/>
              <a:lstStyle/>
              <a:p>
                <a:r>
                  <a:rPr lang="en-US">
                    <a:noFill/>
                  </a:rPr>
                  <a:t> </a:t>
                </a:r>
              </a:p>
            </p:txBody>
          </p:sp>
        </mc:Fallback>
      </mc:AlternateContent>
    </p:spTree>
    <p:extLst>
      <p:ext uri="{BB962C8B-B14F-4D97-AF65-F5344CB8AC3E}">
        <p14:creationId xmlns:p14="http://schemas.microsoft.com/office/powerpoint/2010/main" val="881556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Content Placeholder 10" descr="Diagram&#10;&#10;Description automatically generated">
            <a:extLst>
              <a:ext uri="{FF2B5EF4-FFF2-40B4-BE49-F238E27FC236}">
                <a16:creationId xmlns:a16="http://schemas.microsoft.com/office/drawing/2014/main" id="{C9CBB0FF-4B3F-189F-F542-40954555B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1051" y="644388"/>
            <a:ext cx="5906751" cy="5569223"/>
          </a:xfrm>
        </p:spPr>
      </p:pic>
      <p:sp>
        <p:nvSpPr>
          <p:cNvPr id="19" name="Arrow: Right 18">
            <a:extLst>
              <a:ext uri="{FF2B5EF4-FFF2-40B4-BE49-F238E27FC236}">
                <a16:creationId xmlns:a16="http://schemas.microsoft.com/office/drawing/2014/main" id="{27EBD022-D450-465B-7D9A-8EA1ADE2D93F}"/>
              </a:ext>
            </a:extLst>
          </p:cNvPr>
          <p:cNvSpPr/>
          <p:nvPr/>
        </p:nvSpPr>
        <p:spPr>
          <a:xfrm>
            <a:off x="3857625" y="200025"/>
            <a:ext cx="4705350" cy="441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Temporal</a:t>
            </a:r>
          </a:p>
        </p:txBody>
      </p:sp>
      <p:sp>
        <p:nvSpPr>
          <p:cNvPr id="35" name="Arrow: Right 34">
            <a:extLst>
              <a:ext uri="{FF2B5EF4-FFF2-40B4-BE49-F238E27FC236}">
                <a16:creationId xmlns:a16="http://schemas.microsoft.com/office/drawing/2014/main" id="{AFC48FD3-31F2-AD30-DC95-5E8AABD344A1}"/>
              </a:ext>
            </a:extLst>
          </p:cNvPr>
          <p:cNvSpPr/>
          <p:nvPr/>
        </p:nvSpPr>
        <p:spPr>
          <a:xfrm rot="5400000" flipV="1">
            <a:off x="905536" y="2983322"/>
            <a:ext cx="4641342" cy="56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Spatial</a:t>
            </a:r>
          </a:p>
        </p:txBody>
      </p:sp>
      <p:sp>
        <p:nvSpPr>
          <p:cNvPr id="23" name="Rectangle 22">
            <a:extLst>
              <a:ext uri="{FF2B5EF4-FFF2-40B4-BE49-F238E27FC236}">
                <a16:creationId xmlns:a16="http://schemas.microsoft.com/office/drawing/2014/main" id="{14B8C2E2-4F81-7940-78DD-D6A3558A1E9E}"/>
              </a:ext>
            </a:extLst>
          </p:cNvPr>
          <p:cNvSpPr/>
          <p:nvPr/>
        </p:nvSpPr>
        <p:spPr>
          <a:xfrm>
            <a:off x="1085850" y="1343025"/>
            <a:ext cx="197433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4C616F-6128-A9E7-91BB-43290F5C41C9}"/>
              </a:ext>
            </a:extLst>
          </p:cNvPr>
          <p:cNvSpPr/>
          <p:nvPr/>
        </p:nvSpPr>
        <p:spPr>
          <a:xfrm>
            <a:off x="9047802" y="1257300"/>
            <a:ext cx="2258373" cy="1390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43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83E-85FC-E1B7-806F-587802B22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21BC61-0683-7107-5A29-F166AE167D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63CE81-F7A7-BF70-35C7-4AAA434561C8}"/>
              </a:ext>
            </a:extLst>
          </p:cNvPr>
          <p:cNvPicPr>
            <a:picLocks noChangeAspect="1"/>
          </p:cNvPicPr>
          <p:nvPr/>
        </p:nvPicPr>
        <p:blipFill>
          <a:blip r:embed="rId3"/>
          <a:stretch>
            <a:fillRect/>
          </a:stretch>
        </p:blipFill>
        <p:spPr>
          <a:xfrm>
            <a:off x="642176" y="1018838"/>
            <a:ext cx="10907647" cy="4820323"/>
          </a:xfrm>
          <a:prstGeom prst="rect">
            <a:avLst/>
          </a:prstGeom>
        </p:spPr>
      </p:pic>
    </p:spTree>
    <p:extLst>
      <p:ext uri="{BB962C8B-B14F-4D97-AF65-F5344CB8AC3E}">
        <p14:creationId xmlns:p14="http://schemas.microsoft.com/office/powerpoint/2010/main" val="139560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4D968-C4AA-2909-95EC-FC5048A015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3C3857-DF96-7EBF-A5D3-35CA703474C1}"/>
              </a:ext>
            </a:extLst>
          </p:cNvPr>
          <p:cNvPicPr>
            <a:picLocks noChangeAspect="1"/>
          </p:cNvPicPr>
          <p:nvPr/>
        </p:nvPicPr>
        <p:blipFill>
          <a:blip r:embed="rId3"/>
          <a:stretch>
            <a:fillRect/>
          </a:stretch>
        </p:blipFill>
        <p:spPr>
          <a:xfrm>
            <a:off x="351623" y="737812"/>
            <a:ext cx="11488753" cy="5382376"/>
          </a:xfrm>
          <a:prstGeom prst="rect">
            <a:avLst/>
          </a:prstGeom>
        </p:spPr>
      </p:pic>
    </p:spTree>
    <p:extLst>
      <p:ext uri="{BB962C8B-B14F-4D97-AF65-F5344CB8AC3E}">
        <p14:creationId xmlns:p14="http://schemas.microsoft.com/office/powerpoint/2010/main" val="17833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BE61C6-4E1E-347D-D66A-E34971C035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ECGI Inverse Problem</a:t>
            </a:r>
          </a:p>
        </p:txBody>
      </p:sp>
      <p:pic>
        <p:nvPicPr>
          <p:cNvPr id="5" name="Content Placeholder 4" descr="Diagram&#10;&#10;Description automatically generated">
            <a:extLst>
              <a:ext uri="{FF2B5EF4-FFF2-40B4-BE49-F238E27FC236}">
                <a16:creationId xmlns:a16="http://schemas.microsoft.com/office/drawing/2014/main" id="{4A2E12F2-5291-8CD2-0E2A-CD5C6DDC2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57" y="640080"/>
            <a:ext cx="7205472" cy="3602736"/>
          </a:xfrm>
          <a:prstGeom prst="rect">
            <a:avLst/>
          </a:prstGeom>
        </p:spPr>
      </p:pic>
      <p:cxnSp>
        <p:nvCxnSpPr>
          <p:cNvPr id="28"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0867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EEFD-38B3-57E2-8DF6-187D68DFDF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C579F1-EEEB-84C5-5239-A55DF95FA1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C539B4-72FF-02C8-C9F7-0CDE7EA44500}"/>
              </a:ext>
            </a:extLst>
          </p:cNvPr>
          <p:cNvPicPr>
            <a:picLocks noChangeAspect="1"/>
          </p:cNvPicPr>
          <p:nvPr/>
        </p:nvPicPr>
        <p:blipFill>
          <a:blip r:embed="rId3"/>
          <a:stretch>
            <a:fillRect/>
          </a:stretch>
        </p:blipFill>
        <p:spPr>
          <a:xfrm>
            <a:off x="1447451" y="191191"/>
            <a:ext cx="8679209" cy="5752409"/>
          </a:xfrm>
          <a:prstGeom prst="rect">
            <a:avLst/>
          </a:prstGeom>
        </p:spPr>
      </p:pic>
    </p:spTree>
    <p:extLst>
      <p:ext uri="{BB962C8B-B14F-4D97-AF65-F5344CB8AC3E}">
        <p14:creationId xmlns:p14="http://schemas.microsoft.com/office/powerpoint/2010/main" val="124770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Freeform: Shape 95">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90F06044-597B-14C4-76EC-B1545A7B1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140" y="643467"/>
            <a:ext cx="2435726" cy="2435726"/>
          </a:xfrm>
          <a:prstGeom prst="rect">
            <a:avLst/>
          </a:prstGeom>
        </p:spPr>
      </p:pic>
      <p:sp>
        <p:nvSpPr>
          <p:cNvPr id="165" name="Freeform: Shape 9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2" name="Freeform: Shape 9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a:extLst>
              <a:ext uri="{FF2B5EF4-FFF2-40B4-BE49-F238E27FC236}">
                <a16:creationId xmlns:a16="http://schemas.microsoft.com/office/drawing/2014/main" id="{79231EC5-0453-E49F-C48D-CCF0CB1D0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217" y="3826725"/>
            <a:ext cx="2399572" cy="2399572"/>
          </a:xfrm>
          <a:prstGeom prst="rect">
            <a:avLst/>
          </a:prstGeom>
        </p:spPr>
      </p:pic>
      <p:sp>
        <p:nvSpPr>
          <p:cNvPr id="192" name="Freeform: Shape 10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10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a:extLst>
              <a:ext uri="{FF2B5EF4-FFF2-40B4-BE49-F238E27FC236}">
                <a16:creationId xmlns:a16="http://schemas.microsoft.com/office/drawing/2014/main" id="{5CEA93A6-BE07-9BB2-F633-20902911C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7370" y="2240371"/>
            <a:ext cx="2377259" cy="2377259"/>
          </a:xfrm>
          <a:prstGeom prst="rect">
            <a:avLst/>
          </a:prstGeom>
        </p:spPr>
      </p:pic>
      <p:pic>
        <p:nvPicPr>
          <p:cNvPr id="9" name="Graphic 8">
            <a:extLst>
              <a:ext uri="{FF2B5EF4-FFF2-40B4-BE49-F238E27FC236}">
                <a16:creationId xmlns:a16="http://schemas.microsoft.com/office/drawing/2014/main" id="{5C247E0C-900C-1795-F9F4-20F10AB019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74570" y="631704"/>
            <a:ext cx="2420851" cy="2420851"/>
          </a:xfrm>
          <a:prstGeom prst="rect">
            <a:avLst/>
          </a:prstGeom>
        </p:spPr>
      </p:pic>
      <p:pic>
        <p:nvPicPr>
          <p:cNvPr id="3" name="Graphic 2">
            <a:extLst>
              <a:ext uri="{FF2B5EF4-FFF2-40B4-BE49-F238E27FC236}">
                <a16:creationId xmlns:a16="http://schemas.microsoft.com/office/drawing/2014/main" id="{F029CAA3-E0EA-1583-8BAB-76C56D60F6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77293" y="3810893"/>
            <a:ext cx="2415404" cy="2415404"/>
          </a:xfrm>
          <a:prstGeom prst="rect">
            <a:avLst/>
          </a:prstGeom>
        </p:spPr>
      </p:pic>
      <p:pic>
        <p:nvPicPr>
          <p:cNvPr id="337" name="Graphic 336">
            <a:extLst>
              <a:ext uri="{FF2B5EF4-FFF2-40B4-BE49-F238E27FC236}">
                <a16:creationId xmlns:a16="http://schemas.microsoft.com/office/drawing/2014/main" id="{D69614E1-E1A4-0D4C-7712-AE2388A631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080" y="312207"/>
            <a:ext cx="3122057" cy="3122057"/>
          </a:xfrm>
          <a:prstGeom prst="rect">
            <a:avLst/>
          </a:prstGeom>
        </p:spPr>
      </p:pic>
      <p:pic>
        <p:nvPicPr>
          <p:cNvPr id="338" name="Graphic 337">
            <a:extLst>
              <a:ext uri="{FF2B5EF4-FFF2-40B4-BE49-F238E27FC236}">
                <a16:creationId xmlns:a16="http://schemas.microsoft.com/office/drawing/2014/main" id="{4551FF9D-5B8A-0FFB-DFEE-2E3255D66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080" y="3432226"/>
            <a:ext cx="3117960" cy="3075715"/>
          </a:xfrm>
          <a:prstGeom prst="rect">
            <a:avLst/>
          </a:prstGeom>
        </p:spPr>
      </p:pic>
      <p:pic>
        <p:nvPicPr>
          <p:cNvPr id="339" name="Graphic 338">
            <a:extLst>
              <a:ext uri="{FF2B5EF4-FFF2-40B4-BE49-F238E27FC236}">
                <a16:creationId xmlns:a16="http://schemas.microsoft.com/office/drawing/2014/main" id="{551D6720-3018-CEF8-55B0-3011F93907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4787" y="1909112"/>
            <a:ext cx="3047114" cy="3047114"/>
          </a:xfrm>
          <a:prstGeom prst="rect">
            <a:avLst/>
          </a:prstGeom>
        </p:spPr>
      </p:pic>
      <p:pic>
        <p:nvPicPr>
          <p:cNvPr id="340" name="Graphic 339">
            <a:extLst>
              <a:ext uri="{FF2B5EF4-FFF2-40B4-BE49-F238E27FC236}">
                <a16:creationId xmlns:a16="http://schemas.microsoft.com/office/drawing/2014/main" id="{273723E5-E8F5-9EC8-DA66-D51B6EB99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703" y="300445"/>
            <a:ext cx="3102990" cy="3102990"/>
          </a:xfrm>
          <a:prstGeom prst="rect">
            <a:avLst/>
          </a:prstGeom>
        </p:spPr>
      </p:pic>
      <p:pic>
        <p:nvPicPr>
          <p:cNvPr id="341" name="Graphic 340">
            <a:extLst>
              <a:ext uri="{FF2B5EF4-FFF2-40B4-BE49-F238E27FC236}">
                <a16:creationId xmlns:a16="http://schemas.microsoft.com/office/drawing/2014/main" id="{45837311-2546-61CF-8773-B8C35A25D4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29703" y="3429000"/>
            <a:ext cx="3096008" cy="3096008"/>
          </a:xfrm>
          <a:prstGeom prst="rect">
            <a:avLst/>
          </a:prstGeom>
        </p:spPr>
      </p:pic>
    </p:spTree>
    <p:extLst>
      <p:ext uri="{BB962C8B-B14F-4D97-AF65-F5344CB8AC3E}">
        <p14:creationId xmlns:p14="http://schemas.microsoft.com/office/powerpoint/2010/main" val="373720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D34D01-5E60-869B-70D0-F4B6E1434924}"/>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Reconstruction comparisons</a:t>
            </a:r>
          </a:p>
        </p:txBody>
      </p:sp>
      <p:pic>
        <p:nvPicPr>
          <p:cNvPr id="5" name="Content Placeholder 4" descr="Chart, histogram&#10;&#10;Description automatically generated">
            <a:extLst>
              <a:ext uri="{FF2B5EF4-FFF2-40B4-BE49-F238E27FC236}">
                <a16:creationId xmlns:a16="http://schemas.microsoft.com/office/drawing/2014/main" id="{8C288E27-DDE0-F10B-DC99-7A0C354C34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461" y="640080"/>
            <a:ext cx="4803648" cy="3602736"/>
          </a:xfrm>
          <a:prstGeom prst="rect">
            <a:avLst/>
          </a:prstGeom>
        </p:spPr>
      </p:pic>
      <p:sp>
        <p:nvSpPr>
          <p:cNvPr id="22"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radar chart&#10;&#10;Description automatically generated">
            <a:extLst>
              <a:ext uri="{FF2B5EF4-FFF2-40B4-BE49-F238E27FC236}">
                <a16:creationId xmlns:a16="http://schemas.microsoft.com/office/drawing/2014/main" id="{4CED2843-399A-016B-39C3-018DF1C8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891" y="640080"/>
            <a:ext cx="4803648" cy="3602736"/>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855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40745-6B37-8626-2A81-B19A5F32CB4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Activation Time Maps</a:t>
            </a:r>
          </a:p>
        </p:txBody>
      </p:sp>
      <p:pic>
        <p:nvPicPr>
          <p:cNvPr id="5" name="Content Placeholder 4">
            <a:extLst>
              <a:ext uri="{FF2B5EF4-FFF2-40B4-BE49-F238E27FC236}">
                <a16:creationId xmlns:a16="http://schemas.microsoft.com/office/drawing/2014/main" id="{16F37C6D-8BAF-A0D5-2C6E-0A8ECE8744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11419" y="819151"/>
            <a:ext cx="5131653" cy="3135519"/>
          </a:xfrm>
          <a:prstGeom prst="rect">
            <a:avLst/>
          </a:prstGeom>
        </p:spPr>
      </p:pic>
      <p:sp>
        <p:nvSpPr>
          <p:cNvPr id="31"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F3C6EC-FC11-9E4C-1323-030166392B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1055" y="691647"/>
            <a:ext cx="5021234" cy="3493942"/>
          </a:xfrm>
          <a:prstGeom prst="rect">
            <a:avLst/>
          </a:prstGeom>
        </p:spPr>
      </p:pic>
      <p:cxnSp>
        <p:nvCxnSpPr>
          <p:cNvPr id="3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3650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FE2-BE4A-BD0A-F943-31D349489C7E}"/>
              </a:ext>
            </a:extLst>
          </p:cNvPr>
          <p:cNvSpPr>
            <a:spLocks noGrp="1"/>
          </p:cNvSpPr>
          <p:nvPr>
            <p:ph type="title"/>
          </p:nvPr>
        </p:nvSpPr>
        <p:spPr>
          <a:xfrm>
            <a:off x="1066800" y="-626730"/>
            <a:ext cx="10058400" cy="1450757"/>
          </a:xfrm>
        </p:spPr>
        <p:txBody>
          <a:bodyPr/>
          <a:lstStyle/>
          <a:p>
            <a:r>
              <a:rPr lang="en-US" dirty="0"/>
              <a:t>References</a:t>
            </a:r>
          </a:p>
        </p:txBody>
      </p:sp>
      <p:pic>
        <p:nvPicPr>
          <p:cNvPr id="5" name="Content Placeholder 4" descr="Qr code&#10;&#10;Description automatically generated">
            <a:extLst>
              <a:ext uri="{FF2B5EF4-FFF2-40B4-BE49-F238E27FC236}">
                <a16:creationId xmlns:a16="http://schemas.microsoft.com/office/drawing/2014/main" id="{73C9C624-945A-706A-F190-BDF0ABD3F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0269" y="194062"/>
            <a:ext cx="1584931" cy="1450757"/>
          </a:xfrm>
        </p:spPr>
      </p:pic>
      <p:sp>
        <p:nvSpPr>
          <p:cNvPr id="9" name="TextBox 8">
            <a:extLst>
              <a:ext uri="{FF2B5EF4-FFF2-40B4-BE49-F238E27FC236}">
                <a16:creationId xmlns:a16="http://schemas.microsoft.com/office/drawing/2014/main" id="{7F522779-CE36-D3A2-4BC9-9EB62A622923}"/>
              </a:ext>
            </a:extLst>
          </p:cNvPr>
          <p:cNvSpPr txBox="1"/>
          <p:nvPr/>
        </p:nvSpPr>
        <p:spPr>
          <a:xfrm>
            <a:off x="365760" y="1996916"/>
            <a:ext cx="11236960" cy="3216265"/>
          </a:xfrm>
          <a:prstGeom prst="rect">
            <a:avLst/>
          </a:prstGeom>
          <a:noFill/>
        </p:spPr>
        <p:txBody>
          <a:bodyPr wrap="square">
            <a:spAutoFit/>
          </a:bodyPr>
          <a:lstStyle/>
          <a:p>
            <a:pPr marL="171450" indent="-171450">
              <a:buFont typeface="Arial" panose="020B0604020202020204" pitchFamily="34" charset="0"/>
              <a:buChar char="•"/>
            </a:pPr>
            <a:r>
              <a:rPr lang="en-US" sz="1600" dirty="0">
                <a:effectLst/>
              </a:rPr>
              <a:t>“Figure 2. the illustration of forward and inverse ECG problems.” [Online]. Available: https://www.researchgate.net/figure/The-illustration-of-forward-and-inverse-ECG-problems_fig2_344270543. [Accessed: 29-Jun-2022]. </a:t>
            </a:r>
            <a:endParaRPr lang="en-US" sz="1600" dirty="0"/>
          </a:p>
          <a:p>
            <a:pPr marL="171450" indent="-171450">
              <a:buFont typeface="Arial" panose="020B0604020202020204" pitchFamily="34" charset="0"/>
              <a:buChar char="•"/>
            </a:pPr>
            <a:r>
              <a:rPr lang="en-US" sz="1600" dirty="0"/>
              <a:t>Theory.labster.com. 2022. Sinoatrial node - </a:t>
            </a:r>
            <a:r>
              <a:rPr lang="en-US" sz="1600" dirty="0" err="1"/>
              <a:t>Labster</a:t>
            </a:r>
            <a:r>
              <a:rPr lang="en-US" sz="1600" dirty="0"/>
              <a:t> Theory. [online] Available at: &lt;https://theory.labster.com/si_node/&gt; [Accessed 29 June 2022]. 	</a:t>
            </a:r>
          </a:p>
          <a:p>
            <a:pPr marL="171450" indent="-171450">
              <a:buFont typeface="Arial" panose="020B0604020202020204" pitchFamily="34" charset="0"/>
              <a:buChar char="•"/>
            </a:pPr>
            <a:r>
              <a:rPr lang="en-US" sz="1600" dirty="0"/>
              <a:t>“ECGI methodology,” Wustl.edu. [Online]. Available: https://rudylab.wustl.edu/research/noninvasive-electrocardiographic-imaging-ecgi/ecgi-methodology/. [Accessed: 29-Jun-2022].</a:t>
            </a:r>
          </a:p>
          <a:p>
            <a:pPr marL="171450" indent="-171450">
              <a:buFont typeface="Arial" panose="020B0604020202020204" pitchFamily="34" charset="0"/>
              <a:buChar char="•"/>
            </a:pPr>
            <a:r>
              <a:rPr lang="en-US" sz="1600" dirty="0"/>
              <a:t>R. S. MacLeod, B. </a:t>
            </a:r>
            <a:r>
              <a:rPr lang="en-US" sz="1600" dirty="0" err="1"/>
              <a:t>Taccardi</a:t>
            </a:r>
            <a:r>
              <a:rPr lang="en-US" sz="1600" dirty="0"/>
              <a:t> and R. L. Lux, "Electrocardiographic mapping in a realistic torso tank preparation," Proceedings of 17th International Conference of the Engineering in Medicine and Biology Society, 1995, pp. 245-246 vol.1, </a:t>
            </a:r>
            <a:r>
              <a:rPr lang="en-US" sz="1600" dirty="0" err="1"/>
              <a:t>doi</a:t>
            </a:r>
            <a:r>
              <a:rPr lang="en-US" sz="1600" dirty="0"/>
              <a:t>: 10.1109/IEMBS.1995.575092.</a:t>
            </a:r>
          </a:p>
          <a:p>
            <a:pPr marL="171450" indent="-171450">
              <a:buFont typeface="Arial" panose="020B0604020202020204" pitchFamily="34" charset="0"/>
              <a:buChar char="•"/>
            </a:pPr>
            <a:r>
              <a:rPr lang="en-US" sz="1600" dirty="0"/>
              <a:t>P. Morel, “Gramm: grammar of graphics plotting in </a:t>
            </a:r>
            <a:r>
              <a:rPr lang="en-US" sz="1600" dirty="0" err="1"/>
              <a:t>Matlab</a:t>
            </a:r>
            <a:r>
              <a:rPr lang="en-US" sz="1600" dirty="0"/>
              <a:t>,” J. Open Source </a:t>
            </a:r>
            <a:r>
              <a:rPr lang="en-US" sz="1600" dirty="0" err="1"/>
              <a:t>Softw</a:t>
            </a:r>
            <a:r>
              <a:rPr lang="en-US" sz="1600" dirty="0"/>
              <a:t>., vol. 3, no. 23, p. 568, 2018.</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2942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8304-1EEE-DC17-7025-3917290E96C7}"/>
              </a:ext>
            </a:extLst>
          </p:cNvPr>
          <p:cNvSpPr>
            <a:spLocks noGrp="1"/>
          </p:cNvSpPr>
          <p:nvPr>
            <p:ph type="title"/>
          </p:nvPr>
        </p:nvSpPr>
        <p:spPr>
          <a:xfrm>
            <a:off x="1097280" y="286603"/>
            <a:ext cx="10058400" cy="1450757"/>
          </a:xfrm>
        </p:spPr>
        <p:txBody>
          <a:bodyPr>
            <a:normAutofit/>
          </a:bodyPr>
          <a:lstStyle/>
          <a:p>
            <a:r>
              <a:rPr lang="en-US" dirty="0"/>
              <a:t>Errors and Ill-</a:t>
            </a:r>
            <a:r>
              <a:rPr lang="en-US" dirty="0" err="1"/>
              <a:t>posedness</a:t>
            </a:r>
            <a:endParaRPr lang="en-US" dirty="0"/>
          </a:p>
        </p:txBody>
      </p:sp>
      <p:pic>
        <p:nvPicPr>
          <p:cNvPr id="5" name="Picture 4">
            <a:extLst>
              <a:ext uri="{FF2B5EF4-FFF2-40B4-BE49-F238E27FC236}">
                <a16:creationId xmlns:a16="http://schemas.microsoft.com/office/drawing/2014/main" id="{B62D2673-B829-077D-4C92-67E9A087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32" y="2800700"/>
            <a:ext cx="3094997" cy="1702248"/>
          </a:xfrm>
          <a:prstGeom prst="rect">
            <a:avLst/>
          </a:prstGeom>
        </p:spPr>
      </p:pic>
      <p:sp>
        <p:nvSpPr>
          <p:cNvPr id="3" name="Content Placeholder 2">
            <a:extLst>
              <a:ext uri="{FF2B5EF4-FFF2-40B4-BE49-F238E27FC236}">
                <a16:creationId xmlns:a16="http://schemas.microsoft.com/office/drawing/2014/main" id="{90422C9C-DC48-B6E6-EDC1-5756321D6455}"/>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Ø"/>
            </a:pPr>
            <a:r>
              <a:rPr lang="en-US" dirty="0"/>
              <a:t>Noise on the measured torso potentials</a:t>
            </a:r>
          </a:p>
          <a:p>
            <a:pPr>
              <a:buFont typeface="Wingdings" panose="05000000000000000000" pitchFamily="2" charset="2"/>
              <a:buChar char="Ø"/>
            </a:pPr>
            <a:r>
              <a:rPr lang="en-US" dirty="0"/>
              <a:t>Uncertainty in the location of measurement sites with respect to the source locations</a:t>
            </a:r>
            <a:endParaRPr lang="tr-TR" dirty="0"/>
          </a:p>
          <a:p>
            <a:pPr>
              <a:buFont typeface="Wingdings" panose="05000000000000000000" pitchFamily="2" charset="2"/>
              <a:buChar char="Ø"/>
            </a:pPr>
            <a:r>
              <a:rPr lang="en-US" dirty="0"/>
              <a:t>Errors</a:t>
            </a:r>
            <a:r>
              <a:rPr lang="tr-TR" dirty="0"/>
              <a:t> of </a:t>
            </a:r>
            <a:r>
              <a:rPr lang="en-US" dirty="0"/>
              <a:t>segmentation of the geometry</a:t>
            </a:r>
          </a:p>
          <a:p>
            <a:pPr>
              <a:buFont typeface="Wingdings" panose="05000000000000000000" pitchFamily="2" charset="2"/>
              <a:buChar char="Ø"/>
            </a:pPr>
            <a:r>
              <a:rPr lang="en-US" dirty="0"/>
              <a:t>Influence of the cardiac motion</a:t>
            </a:r>
          </a:p>
        </p:txBody>
      </p:sp>
    </p:spTree>
    <p:extLst>
      <p:ext uri="{BB962C8B-B14F-4D97-AF65-F5344CB8AC3E}">
        <p14:creationId xmlns:p14="http://schemas.microsoft.com/office/powerpoint/2010/main" val="350845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4DD2-9C27-1F56-7596-DAE0548F4670}"/>
              </a:ext>
            </a:extLst>
          </p:cNvPr>
          <p:cNvSpPr>
            <a:spLocks noGrp="1"/>
          </p:cNvSpPr>
          <p:nvPr>
            <p:ph type="title"/>
          </p:nvPr>
        </p:nvSpPr>
        <p:spPr/>
        <p:txBody>
          <a:bodyPr/>
          <a:lstStyle/>
          <a:p>
            <a:r>
              <a:rPr lang="en-US" dirty="0"/>
              <a:t>Laplace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93B9D-F1A9-A8D5-78E3-B411724AB096}"/>
                  </a:ext>
                </a:extLst>
              </p:cNvPr>
              <p:cNvSpPr>
                <a:spLocks noGrp="1"/>
              </p:cNvSpPr>
              <p:nvPr>
                <p:ph idx="1"/>
              </p:nvPr>
            </p:nvSpPr>
            <p:spPr>
              <a:xfrm>
                <a:off x="1196340" y="1975274"/>
                <a:ext cx="3634740" cy="1450757"/>
              </a:xfrm>
            </p:spPr>
            <p:txBody>
              <a:bodyPr>
                <a:normAutofit/>
              </a:body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b="0" i="1" smtClean="0">
                        <a:latin typeface="Cambria Math" panose="02040503050406030204" pitchFamily="18" charset="0"/>
                      </a:rPr>
                      <m:t>𝑉</m:t>
                    </m:r>
                    <m:r>
                      <a:rPr lang="en-US" sz="5400" b="0" i="1" smtClean="0">
                        <a:latin typeface="Cambria Math" panose="02040503050406030204" pitchFamily="18" charset="0"/>
                      </a:rPr>
                      <m:t>=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𝜌</m:t>
                            </m:r>
                          </m:e>
                          <m:sub>
                            <m:r>
                              <a:rPr lang="en-US" sz="5400" b="0" i="1" smtClean="0">
                                <a:latin typeface="Cambria Math" panose="02040503050406030204" pitchFamily="18" charset="0"/>
                              </a:rPr>
                              <m:t>𝑉</m:t>
                            </m:r>
                          </m:sub>
                        </m:sSub>
                      </m:num>
                      <m:den>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𝜖</m:t>
                            </m:r>
                          </m:e>
                          <m:sub>
                            <m:r>
                              <a:rPr lang="en-US" sz="5400" b="0" i="1" smtClean="0">
                                <a:latin typeface="Cambria Math" panose="02040503050406030204" pitchFamily="18" charset="0"/>
                              </a:rPr>
                              <m:t>0</m:t>
                            </m:r>
                          </m:sub>
                        </m:sSub>
                      </m:den>
                    </m:f>
                    <m:r>
                      <a:rPr lang="en-US" sz="5400" b="0" i="1" smtClean="0">
                        <a:latin typeface="Cambria Math" panose="02040503050406030204" pitchFamily="18" charset="0"/>
                      </a:rPr>
                      <m:t> </m:t>
                    </m:r>
                  </m:oMath>
                </a14:m>
                <a:endParaRPr lang="en-US" sz="5400" dirty="0"/>
              </a:p>
            </p:txBody>
          </p:sp>
        </mc:Choice>
        <mc:Fallback>
          <p:sp>
            <p:nvSpPr>
              <p:cNvPr id="3" name="Content Placeholder 2">
                <a:extLst>
                  <a:ext uri="{FF2B5EF4-FFF2-40B4-BE49-F238E27FC236}">
                    <a16:creationId xmlns:a16="http://schemas.microsoft.com/office/drawing/2014/main" id="{8BD93B9D-F1A9-A8D5-78E3-B411724AB096}"/>
                  </a:ext>
                </a:extLst>
              </p:cNvPr>
              <p:cNvSpPr>
                <a:spLocks noGrp="1" noRot="1" noChangeAspect="1" noMove="1" noResize="1" noEditPoints="1" noAdjustHandles="1" noChangeArrowheads="1" noChangeShapeType="1" noTextEdit="1"/>
              </p:cNvSpPr>
              <p:nvPr>
                <p:ph idx="1"/>
              </p:nvPr>
            </p:nvSpPr>
            <p:spPr>
              <a:xfrm>
                <a:off x="1196340" y="1975274"/>
                <a:ext cx="3634740" cy="1450757"/>
              </a:xfrm>
              <a:blipFill>
                <a:blip r:embed="rId3"/>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B3EB2AEC-7380-08F6-84F3-507E0124C926}"/>
              </a:ext>
            </a:extLst>
          </p:cNvPr>
          <p:cNvSpPr/>
          <p:nvPr/>
        </p:nvSpPr>
        <p:spPr>
          <a:xfrm>
            <a:off x="4937760" y="2407920"/>
            <a:ext cx="2423162" cy="3733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0570FB1-4C29-E596-3E53-FF979DD2CD88}"/>
                  </a:ext>
                </a:extLst>
              </p:cNvPr>
              <p:cNvSpPr txBox="1">
                <a:spLocks/>
              </p:cNvSpPr>
              <p:nvPr/>
            </p:nvSpPr>
            <p:spPr>
              <a:xfrm>
                <a:off x="7642860" y="2055921"/>
                <a:ext cx="3634740"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sSup>
                      <m:sSupPr>
                        <m:ctrlPr>
                          <a:rPr lang="en-US" sz="5400" i="1" smtClean="0">
                            <a:latin typeface="Cambria Math" panose="02040503050406030204" pitchFamily="18" charset="0"/>
                          </a:rPr>
                        </m:ctrlPr>
                      </m:sSupPr>
                      <m:e>
                        <m:r>
                          <m:rPr>
                            <m:sty m:val="p"/>
                          </m:rPr>
                          <a:rPr lang="en-US" sz="5400" i="1" smtClean="0">
                            <a:latin typeface="Cambria Math" panose="02040503050406030204" pitchFamily="18" charset="0"/>
                            <a:ea typeface="Cambria Math" panose="02040503050406030204" pitchFamily="18" charset="0"/>
                          </a:rPr>
                          <m:t>∇</m:t>
                        </m:r>
                      </m:e>
                      <m:sup>
                        <m:r>
                          <a:rPr lang="en-US" sz="5400" i="1" smtClean="0">
                            <a:latin typeface="Cambria Math" panose="02040503050406030204" pitchFamily="18" charset="0"/>
                          </a:rPr>
                          <m:t>2</m:t>
                        </m:r>
                      </m:sup>
                    </m:sSup>
                    <m:r>
                      <a:rPr lang="en-US" sz="5400" i="1" smtClean="0">
                        <a:latin typeface="Cambria Math" panose="02040503050406030204" pitchFamily="18" charset="0"/>
                      </a:rPr>
                      <m:t>𝑉</m:t>
                    </m:r>
                    <m:r>
                      <a:rPr lang="en-US" sz="5400" i="1" smtClean="0">
                        <a:latin typeface="Cambria Math" panose="02040503050406030204" pitchFamily="18" charset="0"/>
                      </a:rPr>
                      <m:t>=0 </m:t>
                    </m:r>
                  </m:oMath>
                </a14:m>
                <a:endParaRPr lang="en-US" sz="5400" dirty="0"/>
              </a:p>
            </p:txBody>
          </p:sp>
        </mc:Choice>
        <mc:Fallback>
          <p:sp>
            <p:nvSpPr>
              <p:cNvPr id="5" name="Content Placeholder 2">
                <a:extLst>
                  <a:ext uri="{FF2B5EF4-FFF2-40B4-BE49-F238E27FC236}">
                    <a16:creationId xmlns:a16="http://schemas.microsoft.com/office/drawing/2014/main" id="{B0570FB1-4C29-E596-3E53-FF979DD2CD88}"/>
                  </a:ext>
                </a:extLst>
              </p:cNvPr>
              <p:cNvSpPr txBox="1">
                <a:spLocks noRot="1" noChangeAspect="1" noMove="1" noResize="1" noEditPoints="1" noAdjustHandles="1" noChangeArrowheads="1" noChangeShapeType="1" noTextEdit="1"/>
              </p:cNvSpPr>
              <p:nvPr/>
            </p:nvSpPr>
            <p:spPr>
              <a:xfrm>
                <a:off x="7642860" y="2055921"/>
                <a:ext cx="3634740" cy="145075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BA5A2FA-79DD-7EAF-D94E-3F0FD055E682}"/>
              </a:ext>
            </a:extLst>
          </p:cNvPr>
          <p:cNvSpPr txBox="1"/>
          <p:nvPr/>
        </p:nvSpPr>
        <p:spPr>
          <a:xfrm>
            <a:off x="5271135" y="1946488"/>
            <a:ext cx="1649730" cy="523220"/>
          </a:xfrm>
          <a:prstGeom prst="rect">
            <a:avLst/>
          </a:prstGeom>
          <a:noFill/>
        </p:spPr>
        <p:txBody>
          <a:bodyPr wrap="square" rtlCol="0">
            <a:spAutoFit/>
          </a:bodyPr>
          <a:lstStyle/>
          <a:p>
            <a:r>
              <a:rPr lang="en-US" sz="2800" dirty="0"/>
              <a:t>No source</a:t>
            </a:r>
          </a:p>
        </p:txBody>
      </p:sp>
      <p:sp>
        <p:nvSpPr>
          <p:cNvPr id="7" name="Arrow: Bent 6">
            <a:extLst>
              <a:ext uri="{FF2B5EF4-FFF2-40B4-BE49-F238E27FC236}">
                <a16:creationId xmlns:a16="http://schemas.microsoft.com/office/drawing/2014/main" id="{423F52AE-D15F-51C2-D4C3-5D7DBDB8B4EF}"/>
              </a:ext>
            </a:extLst>
          </p:cNvPr>
          <p:cNvSpPr/>
          <p:nvPr/>
        </p:nvSpPr>
        <p:spPr>
          <a:xfrm flipH="1" flipV="1">
            <a:off x="7833360" y="3032760"/>
            <a:ext cx="2354580" cy="1927860"/>
          </a:xfrm>
          <a:prstGeom prst="bentArrow">
            <a:avLst>
              <a:gd name="adj1" fmla="val 10165"/>
              <a:gd name="adj2" fmla="val 11681"/>
              <a:gd name="adj3" fmla="val 16534"/>
              <a:gd name="adj4" fmla="val 206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FA2F8B-B70C-09F3-C372-EAC2D520357A}"/>
                  </a:ext>
                </a:extLst>
              </p:cNvPr>
              <p:cNvSpPr txBox="1"/>
              <p:nvPr/>
            </p:nvSpPr>
            <p:spPr>
              <a:xfrm>
                <a:off x="3445186" y="4406622"/>
                <a:ext cx="3651897"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𝑡𝑜𝑟𝑠𝑜</m:t>
                          </m:r>
                        </m:sub>
                      </m:sSub>
                      <m:r>
                        <a:rPr lang="en-US" sz="3600" b="0" i="1" smtClean="0">
                          <a:latin typeface="Cambria Math" panose="02040503050406030204" pitchFamily="18" charset="0"/>
                        </a:rPr>
                        <m:t>=</m:t>
                      </m:r>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h𝑒𝑎𝑟𝑡</m:t>
                          </m:r>
                        </m:sub>
                      </m:sSub>
                    </m:oMath>
                  </m:oMathPara>
                </a14:m>
                <a:endParaRPr lang="en-US" sz="3600" dirty="0"/>
              </a:p>
            </p:txBody>
          </p:sp>
        </mc:Choice>
        <mc:Fallback>
          <p:sp>
            <p:nvSpPr>
              <p:cNvPr id="9" name="TextBox 8">
                <a:extLst>
                  <a:ext uri="{FF2B5EF4-FFF2-40B4-BE49-F238E27FC236}">
                    <a16:creationId xmlns:a16="http://schemas.microsoft.com/office/drawing/2014/main" id="{99FA2F8B-B70C-09F3-C372-EAC2D520357A}"/>
                  </a:ext>
                </a:extLst>
              </p:cNvPr>
              <p:cNvSpPr txBox="1">
                <a:spLocks noRot="1" noChangeAspect="1" noMove="1" noResize="1" noEditPoints="1" noAdjustHandles="1" noChangeArrowheads="1" noChangeShapeType="1" noTextEdit="1"/>
              </p:cNvSpPr>
              <p:nvPr/>
            </p:nvSpPr>
            <p:spPr>
              <a:xfrm>
                <a:off x="3445186" y="4406622"/>
                <a:ext cx="3651897" cy="553998"/>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FB69AC3-F31D-BC1A-3A93-3CEF034C434F}"/>
              </a:ext>
            </a:extLst>
          </p:cNvPr>
          <p:cNvSpPr txBox="1"/>
          <p:nvPr/>
        </p:nvSpPr>
        <p:spPr>
          <a:xfrm>
            <a:off x="8382000" y="3132741"/>
            <a:ext cx="1676400" cy="1384995"/>
          </a:xfrm>
          <a:prstGeom prst="rect">
            <a:avLst/>
          </a:prstGeom>
          <a:noFill/>
        </p:spPr>
        <p:txBody>
          <a:bodyPr wrap="square" rtlCol="0">
            <a:spAutoFit/>
          </a:bodyPr>
          <a:lstStyle/>
          <a:p>
            <a:r>
              <a:rPr lang="en-US" sz="2800" dirty="0"/>
              <a:t>Green’s Second Theorem</a:t>
            </a:r>
          </a:p>
        </p:txBody>
      </p:sp>
    </p:spTree>
    <p:extLst>
      <p:ext uri="{BB962C8B-B14F-4D97-AF65-F5344CB8AC3E}">
        <p14:creationId xmlns:p14="http://schemas.microsoft.com/office/powerpoint/2010/main" val="325412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6BEE7-6BCF-7DED-FC28-B33E83D9770F}"/>
              </a:ext>
            </a:extLst>
          </p:cNvPr>
          <p:cNvSpPr>
            <a:spLocks noGrp="1"/>
          </p:cNvSpPr>
          <p:nvPr>
            <p:ph type="title"/>
          </p:nvPr>
        </p:nvSpPr>
        <p:spPr>
          <a:xfrm>
            <a:off x="7859485" y="634946"/>
            <a:ext cx="3690257" cy="1450757"/>
          </a:xfrm>
        </p:spPr>
        <p:txBody>
          <a:bodyPr>
            <a:normAutofit/>
          </a:bodyPr>
          <a:lstStyle/>
          <a:p>
            <a:r>
              <a:rPr lang="en-US" dirty="0"/>
              <a:t>Formulation</a:t>
            </a:r>
          </a:p>
        </p:txBody>
      </p:sp>
      <p:pic>
        <p:nvPicPr>
          <p:cNvPr id="5" name="Picture 4" descr="Diagram&#10;&#10;Description automatically generated">
            <a:extLst>
              <a:ext uri="{FF2B5EF4-FFF2-40B4-BE49-F238E27FC236}">
                <a16:creationId xmlns:a16="http://schemas.microsoft.com/office/drawing/2014/main" id="{AA8BBAAE-CD99-1540-3FE4-F1A4631A1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6" y="640081"/>
            <a:ext cx="56386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22C3FA-D123-C9FC-77E3-F15675876566}"/>
                  </a:ext>
                </a:extLst>
              </p:cNvPr>
              <p:cNvSpPr>
                <a:spLocks noGrp="1"/>
              </p:cNvSpPr>
              <p:nvPr>
                <p:ph idx="1"/>
              </p:nvPr>
            </p:nvSpPr>
            <p:spPr>
              <a:xfrm>
                <a:off x="7859485" y="2198914"/>
                <a:ext cx="3690257" cy="3670180"/>
              </a:xfrm>
            </p:spPr>
            <p:txBody>
              <a:bodyPr>
                <a:normAutofit/>
              </a:bodyPr>
              <a:lstStyle/>
              <a:p>
                <a14:m>
                  <m:oMath xmlns:m="http://schemas.openxmlformats.org/officeDocument/2006/math">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a14:m>
                <a:endParaRPr lang="en-US" b="0"/>
              </a:p>
              <a:p>
                <a:pPr marL="0" indent="0">
                  <a:buNone/>
                </a:pPr>
                <a:endParaRPr lang="en-US"/>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𝐴𝑋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𝑁</m:t>
                        </m:r>
                      </m:e>
                    </m:acc>
                  </m:oMath>
                </a14:m>
                <a:endParaRPr lang="en-US"/>
              </a:p>
            </p:txBody>
          </p:sp>
        </mc:Choice>
        <mc:Fallback xmlns="">
          <p:sp>
            <p:nvSpPr>
              <p:cNvPr id="3" name="Content Placeholder 2">
                <a:extLst>
                  <a:ext uri="{FF2B5EF4-FFF2-40B4-BE49-F238E27FC236}">
                    <a16:creationId xmlns:a16="http://schemas.microsoft.com/office/drawing/2014/main" id="{2222C3FA-D123-C9FC-77E3-F15675876566}"/>
                  </a:ext>
                </a:extLst>
              </p:cNvPr>
              <p:cNvSpPr>
                <a:spLocks noGrp="1" noRot="1" noChangeAspect="1" noMove="1" noResize="1" noEditPoints="1" noAdjustHandles="1" noChangeArrowheads="1" noChangeShapeType="1" noTextEdit="1"/>
              </p:cNvSpPr>
              <p:nvPr>
                <p:ph idx="1"/>
              </p:nvPr>
            </p:nvSpPr>
            <p:spPr>
              <a:xfrm>
                <a:off x="7859485" y="2198914"/>
                <a:ext cx="3690257" cy="3670180"/>
              </a:xfrm>
              <a:blipFill>
                <a:blip r:embed="rId4"/>
                <a:stretch>
                  <a:fillRect l="-4125" t="-215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459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D03E-866E-5CAA-3E50-17E309BEE918}"/>
              </a:ext>
            </a:extLst>
          </p:cNvPr>
          <p:cNvSpPr>
            <a:spLocks noGrp="1"/>
          </p:cNvSpPr>
          <p:nvPr>
            <p:ph type="title"/>
          </p:nvPr>
        </p:nvSpPr>
        <p:spPr>
          <a:xfrm>
            <a:off x="1097280" y="286603"/>
            <a:ext cx="10058400" cy="1450757"/>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D6DD49E1-65C7-9E37-F8DA-25739F4821CB}"/>
              </a:ext>
            </a:extLst>
          </p:cNvPr>
          <p:cNvGraphicFramePr>
            <a:graphicFrameLocks noGrp="1"/>
          </p:cNvGraphicFramePr>
          <p:nvPr>
            <p:ph idx="1"/>
            <p:extLst>
              <p:ext uri="{D42A27DB-BD31-4B8C-83A1-F6EECF244321}">
                <p14:modId xmlns:p14="http://schemas.microsoft.com/office/powerpoint/2010/main" val="161418461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07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1413-D563-8726-30B1-63309F0B0830}"/>
              </a:ext>
            </a:extLst>
          </p:cNvPr>
          <p:cNvSpPr>
            <a:spLocks noGrp="1"/>
          </p:cNvSpPr>
          <p:nvPr>
            <p:ph type="title"/>
          </p:nvPr>
        </p:nvSpPr>
        <p:spPr/>
        <p:txBody>
          <a:bodyPr/>
          <a:lstStyle/>
          <a:p>
            <a:r>
              <a:rPr lang="en-US"/>
              <a:t>Method of Fundamental Solutions</a:t>
            </a:r>
            <a:endParaRPr lang="en-US" dirty="0"/>
          </a:p>
        </p:txBody>
      </p:sp>
      <p:pic>
        <p:nvPicPr>
          <p:cNvPr id="7" name="Content Placeholder 6">
            <a:extLst>
              <a:ext uri="{FF2B5EF4-FFF2-40B4-BE49-F238E27FC236}">
                <a16:creationId xmlns:a16="http://schemas.microsoft.com/office/drawing/2014/main" id="{441D0986-F745-362D-02F8-DC8C1CC41B87}"/>
              </a:ext>
            </a:extLst>
          </p:cNvPr>
          <p:cNvPicPr>
            <a:picLocks noGrp="1" noChangeAspect="1"/>
          </p:cNvPicPr>
          <p:nvPr>
            <p:ph idx="1"/>
          </p:nvPr>
        </p:nvPicPr>
        <p:blipFill>
          <a:blip r:embed="rId3"/>
          <a:stretch>
            <a:fillRect/>
          </a:stretch>
        </p:blipFill>
        <p:spPr>
          <a:xfrm>
            <a:off x="7156268" y="1975022"/>
            <a:ext cx="1619476" cy="581106"/>
          </a:xfrm>
        </p:spPr>
      </p:pic>
      <p:pic>
        <p:nvPicPr>
          <p:cNvPr id="5" name="Picture 4">
            <a:extLst>
              <a:ext uri="{FF2B5EF4-FFF2-40B4-BE49-F238E27FC236}">
                <a16:creationId xmlns:a16="http://schemas.microsoft.com/office/drawing/2014/main" id="{885E3095-AED6-2AFE-6E34-EABA6FE3ED25}"/>
              </a:ext>
            </a:extLst>
          </p:cNvPr>
          <p:cNvPicPr>
            <a:picLocks noChangeAspect="1"/>
          </p:cNvPicPr>
          <p:nvPr/>
        </p:nvPicPr>
        <p:blipFill>
          <a:blip r:embed="rId4"/>
          <a:stretch>
            <a:fillRect/>
          </a:stretch>
        </p:blipFill>
        <p:spPr>
          <a:xfrm>
            <a:off x="1874461" y="1846417"/>
            <a:ext cx="4391638" cy="838317"/>
          </a:xfrm>
          <a:prstGeom prst="rect">
            <a:avLst/>
          </a:prstGeom>
        </p:spPr>
      </p:pic>
      <p:pic>
        <p:nvPicPr>
          <p:cNvPr id="9" name="Picture 8">
            <a:extLst>
              <a:ext uri="{FF2B5EF4-FFF2-40B4-BE49-F238E27FC236}">
                <a16:creationId xmlns:a16="http://schemas.microsoft.com/office/drawing/2014/main" id="{59BB38E8-7DDD-6E0D-540D-AA85166B7A82}"/>
              </a:ext>
            </a:extLst>
          </p:cNvPr>
          <p:cNvPicPr>
            <a:picLocks noChangeAspect="1"/>
          </p:cNvPicPr>
          <p:nvPr/>
        </p:nvPicPr>
        <p:blipFill>
          <a:blip r:embed="rId5"/>
          <a:stretch>
            <a:fillRect/>
          </a:stretch>
        </p:blipFill>
        <p:spPr>
          <a:xfrm>
            <a:off x="2895504" y="2922396"/>
            <a:ext cx="5763429" cy="2553056"/>
          </a:xfrm>
          <a:prstGeom prst="rect">
            <a:avLst/>
          </a:prstGeom>
        </p:spPr>
      </p:pic>
      <p:sp>
        <p:nvSpPr>
          <p:cNvPr id="8" name="Right Brace 7">
            <a:extLst>
              <a:ext uri="{FF2B5EF4-FFF2-40B4-BE49-F238E27FC236}">
                <a16:creationId xmlns:a16="http://schemas.microsoft.com/office/drawing/2014/main" id="{C2562B33-B0C8-108B-6B5A-E276F824EF75}"/>
              </a:ext>
            </a:extLst>
          </p:cNvPr>
          <p:cNvSpPr/>
          <p:nvPr/>
        </p:nvSpPr>
        <p:spPr>
          <a:xfrm>
            <a:off x="8934275" y="4198924"/>
            <a:ext cx="302004" cy="11127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7F55DB-1C49-487F-96BA-DF29B1B22E8C}"/>
                  </a:ext>
                </a:extLst>
              </p:cNvPr>
              <p:cNvSpPr txBox="1"/>
              <p:nvPr/>
            </p:nvSpPr>
            <p:spPr>
              <a:xfrm>
                <a:off x="9296496" y="4293613"/>
                <a:ext cx="2766205"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𝐻𝑜𝑚𝑜𝑔𝑒𝑛𝑜𝑢𝑠</m:t>
                      </m:r>
                      <m:r>
                        <a:rPr lang="en-US" b="0" i="1" smtClean="0">
                          <a:latin typeface="Cambria Math" panose="02040503050406030204" pitchFamily="18" charset="0"/>
                        </a:rPr>
                        <m:t> </m:t>
                      </m:r>
                      <m:r>
                        <a:rPr lang="en-US" b="0" i="1" smtClean="0">
                          <a:latin typeface="Cambria Math" panose="02040503050406030204" pitchFamily="18" charset="0"/>
                        </a:rPr>
                        <m:t>𝑁𝑒𝑢𝑚𝑎𝑛𝑛</m:t>
                      </m:r>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𝐶𝑜𝑛𝑑𝑖𝑡𝑖𝑜𝑛</m:t>
                      </m:r>
                    </m:oMath>
                  </m:oMathPara>
                </a14:m>
                <a:endParaRPr lang="en-US" dirty="0"/>
              </a:p>
            </p:txBody>
          </p:sp>
        </mc:Choice>
        <mc:Fallback xmlns="">
          <p:sp>
            <p:nvSpPr>
              <p:cNvPr id="11" name="TextBox 10">
                <a:extLst>
                  <a:ext uri="{FF2B5EF4-FFF2-40B4-BE49-F238E27FC236}">
                    <a16:creationId xmlns:a16="http://schemas.microsoft.com/office/drawing/2014/main" id="{D57F55DB-1C49-487F-96BA-DF29B1B22E8C}"/>
                  </a:ext>
                </a:extLst>
              </p:cNvPr>
              <p:cNvSpPr txBox="1">
                <a:spLocks noRot="1" noChangeAspect="1" noMove="1" noResize="1" noEditPoints="1" noAdjustHandles="1" noChangeArrowheads="1" noChangeShapeType="1" noTextEdit="1"/>
              </p:cNvSpPr>
              <p:nvPr/>
            </p:nvSpPr>
            <p:spPr>
              <a:xfrm>
                <a:off x="9296496" y="4293613"/>
                <a:ext cx="2766205" cy="92333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171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2D0-10D6-92E9-2140-181BE019DE73}"/>
              </a:ext>
            </a:extLst>
          </p:cNvPr>
          <p:cNvSpPr>
            <a:spLocks noGrp="1"/>
          </p:cNvSpPr>
          <p:nvPr>
            <p:ph type="title"/>
          </p:nvPr>
        </p:nvSpPr>
        <p:spPr>
          <a:xfrm>
            <a:off x="1097280" y="286603"/>
            <a:ext cx="10058400" cy="1450757"/>
          </a:xfrm>
        </p:spPr>
        <p:txBody>
          <a:bodyPr/>
          <a:lstStyle/>
          <a:p>
            <a:r>
              <a:rPr lang="en-US" dirty="0"/>
              <a:t>Tikhonov Regularization Formulation</a:t>
            </a:r>
          </a:p>
        </p:txBody>
      </p:sp>
      <p:pic>
        <p:nvPicPr>
          <p:cNvPr id="7" name="Content Placeholder 6">
            <a:extLst>
              <a:ext uri="{FF2B5EF4-FFF2-40B4-BE49-F238E27FC236}">
                <a16:creationId xmlns:a16="http://schemas.microsoft.com/office/drawing/2014/main" id="{9D3E4E40-4805-8BC7-4FFB-3819E0D4854D}"/>
              </a:ext>
            </a:extLst>
          </p:cNvPr>
          <p:cNvPicPr>
            <a:picLocks noGrp="1" noChangeAspect="1"/>
          </p:cNvPicPr>
          <p:nvPr>
            <p:ph idx="1"/>
          </p:nvPr>
        </p:nvPicPr>
        <p:blipFill>
          <a:blip r:embed="rId3"/>
          <a:stretch>
            <a:fillRect/>
          </a:stretch>
        </p:blipFill>
        <p:spPr>
          <a:xfrm>
            <a:off x="7238320" y="2315004"/>
            <a:ext cx="1276528" cy="714475"/>
          </a:xfrm>
        </p:spPr>
      </p:pic>
      <p:pic>
        <p:nvPicPr>
          <p:cNvPr id="5" name="Picture 4">
            <a:extLst>
              <a:ext uri="{FF2B5EF4-FFF2-40B4-BE49-F238E27FC236}">
                <a16:creationId xmlns:a16="http://schemas.microsoft.com/office/drawing/2014/main" id="{537E047B-88C1-511E-D9D7-0A3D14540021}"/>
              </a:ext>
            </a:extLst>
          </p:cNvPr>
          <p:cNvPicPr>
            <a:picLocks noChangeAspect="1"/>
          </p:cNvPicPr>
          <p:nvPr/>
        </p:nvPicPr>
        <p:blipFill rotWithShape="1">
          <a:blip r:embed="rId4"/>
          <a:srcRect t="10069"/>
          <a:stretch/>
        </p:blipFill>
        <p:spPr>
          <a:xfrm>
            <a:off x="3092620" y="2472613"/>
            <a:ext cx="3620005" cy="556866"/>
          </a:xfrm>
          <a:prstGeom prst="rect">
            <a:avLst/>
          </a:prstGeom>
        </p:spPr>
      </p:pic>
      <p:pic>
        <p:nvPicPr>
          <p:cNvPr id="9" name="Picture 8">
            <a:extLst>
              <a:ext uri="{FF2B5EF4-FFF2-40B4-BE49-F238E27FC236}">
                <a16:creationId xmlns:a16="http://schemas.microsoft.com/office/drawing/2014/main" id="{998C5072-3C10-E51C-19AD-696DCAFDCE08}"/>
              </a:ext>
            </a:extLst>
          </p:cNvPr>
          <p:cNvPicPr>
            <a:picLocks noChangeAspect="1"/>
          </p:cNvPicPr>
          <p:nvPr/>
        </p:nvPicPr>
        <p:blipFill>
          <a:blip r:embed="rId5"/>
          <a:stretch>
            <a:fillRect/>
          </a:stretch>
        </p:blipFill>
        <p:spPr>
          <a:xfrm>
            <a:off x="3868740" y="3156787"/>
            <a:ext cx="4515480" cy="876422"/>
          </a:xfrm>
          <a:prstGeom prst="rect">
            <a:avLst/>
          </a:prstGeom>
        </p:spPr>
      </p:pic>
      <p:pic>
        <p:nvPicPr>
          <p:cNvPr id="11" name="Picture 10">
            <a:extLst>
              <a:ext uri="{FF2B5EF4-FFF2-40B4-BE49-F238E27FC236}">
                <a16:creationId xmlns:a16="http://schemas.microsoft.com/office/drawing/2014/main" id="{F5DDF40D-1E1D-6724-7B6F-5C4174FB142E}"/>
              </a:ext>
            </a:extLst>
          </p:cNvPr>
          <p:cNvPicPr>
            <a:picLocks noChangeAspect="1"/>
          </p:cNvPicPr>
          <p:nvPr/>
        </p:nvPicPr>
        <p:blipFill rotWithShape="1">
          <a:blip r:embed="rId6"/>
          <a:srcRect t="11749"/>
          <a:stretch/>
        </p:blipFill>
        <p:spPr>
          <a:xfrm>
            <a:off x="4325473" y="4205288"/>
            <a:ext cx="3410426" cy="336284"/>
          </a:xfrm>
          <a:prstGeom prst="rect">
            <a:avLst/>
          </a:prstGeom>
        </p:spPr>
      </p:pic>
    </p:spTree>
    <p:extLst>
      <p:ext uri="{BB962C8B-B14F-4D97-AF65-F5344CB8AC3E}">
        <p14:creationId xmlns:p14="http://schemas.microsoft.com/office/powerpoint/2010/main" val="13465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AD1F-7750-A7DE-2F7C-B61FBE7C4A10}"/>
              </a:ext>
            </a:extLst>
          </p:cNvPr>
          <p:cNvSpPr>
            <a:spLocks noGrp="1"/>
          </p:cNvSpPr>
          <p:nvPr>
            <p:ph type="title"/>
          </p:nvPr>
        </p:nvSpPr>
        <p:spPr>
          <a:xfrm>
            <a:off x="4703577" y="634946"/>
            <a:ext cx="6846166" cy="1450757"/>
          </a:xfrm>
        </p:spPr>
        <p:txBody>
          <a:bodyPr>
            <a:normAutofit/>
          </a:bodyPr>
          <a:lstStyle/>
          <a:p>
            <a:r>
              <a:rPr lang="en-US"/>
              <a:t>Choice of Regularization Parameter α</a:t>
            </a:r>
          </a:p>
        </p:txBody>
      </p:sp>
      <p:pic>
        <p:nvPicPr>
          <p:cNvPr id="6" name="Picture 5">
            <a:extLst>
              <a:ext uri="{FF2B5EF4-FFF2-40B4-BE49-F238E27FC236}">
                <a16:creationId xmlns:a16="http://schemas.microsoft.com/office/drawing/2014/main" id="{7D8DA063-D08B-4F7B-73D2-8AA72D351104}"/>
              </a:ext>
            </a:extLst>
          </p:cNvPr>
          <p:cNvPicPr>
            <a:picLocks noChangeAspect="1"/>
          </p:cNvPicPr>
          <p:nvPr/>
        </p:nvPicPr>
        <p:blipFill>
          <a:blip r:embed="rId3"/>
          <a:stretch>
            <a:fillRect/>
          </a:stretch>
        </p:blipFill>
        <p:spPr>
          <a:xfrm>
            <a:off x="634000" y="1800967"/>
            <a:ext cx="3435576" cy="403679"/>
          </a:xfrm>
          <a:prstGeom prst="rect">
            <a:avLst/>
          </a:prstGeom>
        </p:spPr>
      </p:pic>
      <p:cxnSp>
        <p:nvCxnSpPr>
          <p:cNvPr id="44" name="Straight Connector 34">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71F3D2B-C28B-66C1-7A5E-D093524FCA51}"/>
              </a:ext>
            </a:extLst>
          </p:cNvPr>
          <p:cNvPicPr>
            <a:picLocks noChangeAspect="1"/>
          </p:cNvPicPr>
          <p:nvPr/>
        </p:nvPicPr>
        <p:blipFill>
          <a:blip r:embed="rId4"/>
          <a:stretch>
            <a:fillRect/>
          </a:stretch>
        </p:blipFill>
        <p:spPr>
          <a:xfrm>
            <a:off x="621064" y="2830661"/>
            <a:ext cx="3446682" cy="637635"/>
          </a:xfrm>
          <a:prstGeom prst="rect">
            <a:avLst/>
          </a:prstGeom>
        </p:spPr>
      </p:pic>
      <p:pic>
        <p:nvPicPr>
          <p:cNvPr id="8" name="Picture 7">
            <a:extLst>
              <a:ext uri="{FF2B5EF4-FFF2-40B4-BE49-F238E27FC236}">
                <a16:creationId xmlns:a16="http://schemas.microsoft.com/office/drawing/2014/main" id="{9E1696EB-DDB4-DDD0-6F59-E9BC9BA3AD71}"/>
              </a:ext>
            </a:extLst>
          </p:cNvPr>
          <p:cNvPicPr>
            <a:picLocks noChangeAspect="1"/>
          </p:cNvPicPr>
          <p:nvPr/>
        </p:nvPicPr>
        <p:blipFill>
          <a:blip r:embed="rId5"/>
          <a:stretch>
            <a:fillRect/>
          </a:stretch>
        </p:blipFill>
        <p:spPr>
          <a:xfrm>
            <a:off x="621064" y="4110309"/>
            <a:ext cx="3446682" cy="370518"/>
          </a:xfrm>
          <a:prstGeom prst="rect">
            <a:avLst/>
          </a:prstGeom>
        </p:spPr>
      </p:pic>
      <p:sp>
        <p:nvSpPr>
          <p:cNvPr id="45" name="Rectangle 36">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8">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 name="Content Placeholder 2">
            <a:extLst>
              <a:ext uri="{FF2B5EF4-FFF2-40B4-BE49-F238E27FC236}">
                <a16:creationId xmlns:a16="http://schemas.microsoft.com/office/drawing/2014/main" id="{BFDB29CA-0A0F-2509-A78C-5D9F473E1A72}"/>
              </a:ext>
            </a:extLst>
          </p:cNvPr>
          <p:cNvGraphicFramePr>
            <a:graphicFrameLocks noGrp="1"/>
          </p:cNvGraphicFramePr>
          <p:nvPr>
            <p:ph idx="1"/>
            <p:extLst>
              <p:ext uri="{D42A27DB-BD31-4B8C-83A1-F6EECF244321}">
                <p14:modId xmlns:p14="http://schemas.microsoft.com/office/powerpoint/2010/main" val="3139368903"/>
              </p:ext>
            </p:extLst>
          </p:nvPr>
        </p:nvGraphicFramePr>
        <p:xfrm>
          <a:off x="4701747" y="2198914"/>
          <a:ext cx="6847996"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769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1697</TotalTime>
  <Words>1670</Words>
  <Application>Microsoft Office PowerPoint</Application>
  <PresentationFormat>Widescreen</PresentationFormat>
  <Paragraphs>99</Paragraphs>
  <Slides>24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CambriaMath</vt:lpstr>
      <vt:lpstr>TimesNewRomanPSMT</vt:lpstr>
      <vt:lpstr>Wingdings</vt:lpstr>
      <vt:lpstr>Retrospect</vt:lpstr>
      <vt:lpstr>Analysis of   Improving the spatial solution of electrocardiographic imaging: A new regularization parameter choice technique for the Tikhonov method   by J Chamorro-Servent </vt:lpstr>
      <vt:lpstr>ECGI Inverse Problem</vt:lpstr>
      <vt:lpstr>Errors and Ill-posedness</vt:lpstr>
      <vt:lpstr>Laplace Equation </vt:lpstr>
      <vt:lpstr>Formulation</vt:lpstr>
      <vt:lpstr>Methods</vt:lpstr>
      <vt:lpstr>Method of Fundamental Solutions</vt:lpstr>
      <vt:lpstr>Tikhonov Regularization Formulation</vt:lpstr>
      <vt:lpstr>Choice of Regularization Parameter α</vt:lpstr>
      <vt:lpstr>Discrete Picard Condition </vt:lpstr>
      <vt:lpstr>Automated Discrete Picard  Condition (ADPC)</vt:lpstr>
      <vt:lpstr>Dataset Generation</vt:lpstr>
      <vt:lpstr>Modifications in the re-implementation</vt:lpstr>
      <vt:lpstr>Boundary Element Method</vt:lpstr>
      <vt:lpstr>New parameter: Ratio</vt:lpstr>
      <vt:lpstr>Results</vt:lpstr>
      <vt:lpstr>PowerPoint Presentation</vt:lpstr>
      <vt:lpstr>PowerPoint Presentation</vt:lpstr>
      <vt:lpstr>PowerPoint Presentation</vt:lpstr>
      <vt:lpstr>PowerPoint Presentation</vt:lpstr>
      <vt:lpstr>PowerPoint Presentation</vt:lpstr>
      <vt:lpstr>Reconstruction comparisons</vt:lpstr>
      <vt:lpstr>Activation Time Maps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Improving the spatial solution of electrocardiographic imaging: A new regularization parameter choice technique for the Tikhonov method  </dc:title>
  <dc:creator>KutayUgurlu</dc:creator>
  <cp:lastModifiedBy>KutayUgurlu</cp:lastModifiedBy>
  <cp:revision>43</cp:revision>
  <dcterms:created xsi:type="dcterms:W3CDTF">2022-06-22T09:43:33Z</dcterms:created>
  <dcterms:modified xsi:type="dcterms:W3CDTF">2022-06-29T20:53:08Z</dcterms:modified>
</cp:coreProperties>
</file>